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340" r:id="rId3"/>
    <p:sldId id="433" r:id="rId5"/>
    <p:sldId id="292" r:id="rId6"/>
    <p:sldId id="434" r:id="rId7"/>
    <p:sldId id="435" r:id="rId8"/>
    <p:sldId id="436" r:id="rId9"/>
    <p:sldId id="437" r:id="rId10"/>
    <p:sldId id="438" r:id="rId11"/>
    <p:sldId id="439" r:id="rId12"/>
    <p:sldId id="440" r:id="rId13"/>
    <p:sldId id="497" r:id="rId14"/>
    <p:sldId id="441" r:id="rId15"/>
    <p:sldId id="442" r:id="rId16"/>
    <p:sldId id="344" r:id="rId17"/>
    <p:sldId id="499" r:id="rId18"/>
    <p:sldId id="503" r:id="rId19"/>
    <p:sldId id="509" r:id="rId20"/>
    <p:sldId id="510" r:id="rId21"/>
    <p:sldId id="504" r:id="rId22"/>
    <p:sldId id="500" r:id="rId23"/>
    <p:sldId id="505" r:id="rId24"/>
    <p:sldId id="506" r:id="rId25"/>
    <p:sldId id="507" r:id="rId26"/>
    <p:sldId id="508" r:id="rId27"/>
    <p:sldId id="501" r:id="rId28"/>
    <p:sldId id="502" r:id="rId29"/>
    <p:sldId id="521" r:id="rId30"/>
    <p:sldId id="511" r:id="rId31"/>
    <p:sldId id="294"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D23"/>
    <a:srgbClr val="003300"/>
    <a:srgbClr val="0066CC"/>
    <a:srgbClr val="FFFFFF"/>
    <a:srgbClr val="242424"/>
    <a:srgbClr val="F0F0F0"/>
    <a:srgbClr val="F0DF00"/>
    <a:srgbClr val="FFE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1031" autoAdjust="0"/>
  </p:normalViewPr>
  <p:slideViewPr>
    <p:cSldViewPr snapToGrid="0">
      <p:cViewPr>
        <p:scale>
          <a:sx n="90" d="100"/>
          <a:sy n="90" d="100"/>
        </p:scale>
        <p:origin x="-1032" y="-84"/>
      </p:cViewPr>
      <p:guideLst>
        <p:guide orient="horz" pos="2268"/>
        <p:guide pos="28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214F44-4528-4CB4-AF92-0CC9794B1FF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C3D4FC-CFE3-48FA-9A7A-9B3FC31CE66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8861F-529F-4270-8DE9-84777EBAD0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18F09-5854-43D5-BC8D-088631B89F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教学设计（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70927" y="599470"/>
            <a:ext cx="154677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Design</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教学设计</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70927" y="599470"/>
            <a:ext cx="154677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Design</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教学设计</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教学过程（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44159" y="599470"/>
            <a:ext cx="160031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Process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教学过程</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过程（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44159" y="599470"/>
            <a:ext cx="160031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Process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教学过程</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反思（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25245" y="599470"/>
            <a:ext cx="171765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Refletion</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教学反思</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反思（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25245" y="599470"/>
            <a:ext cx="171765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Refletion</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教学反思</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61791" y="599470"/>
            <a:ext cx="1644557"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Analysis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教学分析</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
        <p:nvSpPr>
          <p:cNvPr id="5" name="矩形 3"/>
          <p:cNvSpPr>
            <a:spLocks noChangeArrowheads="1"/>
          </p:cNvSpPr>
          <p:nvPr userDrawn="1"/>
        </p:nvSpPr>
        <p:spPr bwMode="auto">
          <a:xfrm>
            <a:off x="1061791" y="599470"/>
            <a:ext cx="1644557"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Analysis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教学分析</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1">
                <a:lumMod val="5000"/>
                <a:lumOff val="95000"/>
              </a:schemeClr>
            </a:gs>
            <a:gs pos="85000">
              <a:schemeClr val="bg1">
                <a:lumMod val="85000"/>
              </a:schemeClr>
            </a:gs>
            <a:gs pos="100000">
              <a:schemeClr val="bg1">
                <a:lumMod val="75000"/>
              </a:schemeClr>
            </a:gs>
          </a:gsLst>
          <a:lin ang="8100000" scaled="1"/>
          <a:tileRect/>
        </a:gradFill>
        <a:effectLst/>
      </p:bgPr>
    </p:bg>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bg1"/>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70364-8C18-4747-B562-0D9376530B6F}"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9249D-033E-4043-BE27-F92B2E216FDD}" type="slidenum">
              <a:rPr lang="zh-CN" altLang="en-US" smtClean="0"/>
            </a:fld>
            <a:endParaRPr lang="zh-CN" altLang="en-US"/>
          </a:p>
        </p:txBody>
      </p:sp>
      <p:pic>
        <p:nvPicPr>
          <p:cNvPr id="9" name="Picture 4" descr="F:\0PPT素材\背景及图片\白麻子.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r="23478"/>
          <a:stretch>
            <a:fillRect/>
          </a:stretch>
        </p:blipFill>
        <p:spPr bwMode="auto">
          <a:xfrm>
            <a:off x="0" y="0"/>
            <a:ext cx="9143999" cy="68579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jpeg"/><Relationship Id="rId2" Type="http://schemas.microsoft.com/office/2007/relationships/hdphoto" Target="../media/hdphoto1.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clrChange>
              <a:clrFrom>
                <a:srgbClr val="FFFFFF"/>
              </a:clrFrom>
              <a:clrTo>
                <a:srgbClr val="FFFFFF">
                  <a:alpha val="0"/>
                </a:srgbClr>
              </a:clrTo>
            </a:clrChange>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flipH="1" flipV="1">
            <a:off x="7849904" y="4881281"/>
            <a:ext cx="1294094" cy="2059336"/>
          </a:xfrm>
          <a:prstGeom prst="rect">
            <a:avLst/>
          </a:prstGeom>
        </p:spPr>
      </p:pic>
      <p:pic>
        <p:nvPicPr>
          <p:cNvPr id="4" name="图片 3"/>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0" y="13368"/>
            <a:ext cx="1237129" cy="1968686"/>
          </a:xfrm>
          <a:prstGeom prst="rect">
            <a:avLst/>
          </a:prstGeom>
        </p:spPr>
      </p:pic>
      <p:sp>
        <p:nvSpPr>
          <p:cNvPr id="6" name="圆角矩形 5"/>
          <p:cNvSpPr/>
          <p:nvPr/>
        </p:nvSpPr>
        <p:spPr>
          <a:xfrm>
            <a:off x="531606" y="1686461"/>
            <a:ext cx="7611036" cy="888144"/>
          </a:xfrm>
          <a:prstGeom prst="roundRect">
            <a:avLst/>
          </a:prstGeom>
          <a:noFill/>
          <a:ln w="12700" cap="flat" cmpd="sng" algn="ctr">
            <a:noFill/>
            <a:prstDash val="solid"/>
            <a:miter lim="800000"/>
          </a:ln>
          <a:effectLst/>
        </p:spPr>
        <p:txBody>
          <a:bodyPr lIns="81693" tIns="40847" rIns="81693" bIns="40847" anchor="ctr"/>
          <a:lstStyle/>
          <a:p>
            <a:r>
              <a:rPr lang="zh-CN" altLang="en-US" sz="4400" b="1">
                <a:latin typeface="+mj-ea"/>
                <a:ea typeface="+mj-ea"/>
                <a:cs typeface="+mj-cs"/>
                <a:sym typeface="+mn-ea"/>
              </a:rPr>
              <a:t>二轮复习    历史核心素养之</a:t>
            </a:r>
            <a:endParaRPr lang="zh-CN" altLang="en-US" sz="4400" b="1" kern="1200" baseline="0">
              <a:solidFill>
                <a:schemeClr val="tx1"/>
              </a:solidFill>
              <a:latin typeface="+mj-ea"/>
              <a:ea typeface="+mj-ea"/>
              <a:cs typeface="+mj-cs"/>
              <a:sym typeface="+mn-ea"/>
            </a:endParaRPr>
          </a:p>
          <a:p>
            <a:r>
              <a:rPr lang="en-US" altLang="zh-CN" sz="4400" b="1" dirty="0" smtClean="0">
                <a:latin typeface="微软雅黑" panose="020B0503020204020204" pitchFamily="34" charset="-122"/>
                <a:ea typeface="微软雅黑" panose="020B0503020204020204" pitchFamily="34" charset="-122"/>
              </a:rPr>
              <a:t>                </a:t>
            </a:r>
            <a:r>
              <a:rPr lang="en-US" altLang="zh-CN" sz="3600" b="1" dirty="0" smtClean="0">
                <a:latin typeface="微软雅黑" panose="020B0503020204020204" pitchFamily="34" charset="-122"/>
                <a:ea typeface="微软雅黑" panose="020B0503020204020204" pitchFamily="34" charset="-122"/>
              </a:rPr>
              <a:t>           </a:t>
            </a:r>
            <a:endParaRPr lang="en-US" altLang="zh-CN" sz="3600" b="1" dirty="0" smtClean="0">
              <a:latin typeface="微软雅黑" panose="020B0503020204020204" pitchFamily="34" charset="-122"/>
              <a:ea typeface="微软雅黑" panose="020B0503020204020204" pitchFamily="34" charset="-122"/>
            </a:endParaRPr>
          </a:p>
        </p:txBody>
      </p:sp>
      <p:sp>
        <p:nvSpPr>
          <p:cNvPr id="25" name="圆角矩形 24"/>
          <p:cNvSpPr/>
          <p:nvPr/>
        </p:nvSpPr>
        <p:spPr>
          <a:xfrm rot="2700000">
            <a:off x="53886" y="1740571"/>
            <a:ext cx="260187" cy="260187"/>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8" name="圆角矩形 27"/>
          <p:cNvSpPr/>
          <p:nvPr/>
        </p:nvSpPr>
        <p:spPr>
          <a:xfrm rot="2700000">
            <a:off x="8324657" y="5269647"/>
            <a:ext cx="260187" cy="260187"/>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9" name="圆角矩形 28"/>
          <p:cNvSpPr/>
          <p:nvPr/>
        </p:nvSpPr>
        <p:spPr>
          <a:xfrm rot="2700000">
            <a:off x="8475470" y="4402620"/>
            <a:ext cx="260187" cy="260187"/>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9" name="圆角矩形 8"/>
          <p:cNvSpPr/>
          <p:nvPr/>
        </p:nvSpPr>
        <p:spPr>
          <a:xfrm rot="2700000">
            <a:off x="712969" y="617290"/>
            <a:ext cx="260187" cy="260187"/>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10" name="圆角矩形 9"/>
          <p:cNvSpPr/>
          <p:nvPr/>
        </p:nvSpPr>
        <p:spPr>
          <a:xfrm rot="2700000">
            <a:off x="7828664" y="6319822"/>
            <a:ext cx="260187" cy="260187"/>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10242" name="矩形 10241"/>
          <p:cNvSpPr/>
          <p:nvPr/>
        </p:nvSpPr>
        <p:spPr>
          <a:xfrm>
            <a:off x="2048510" y="3678555"/>
            <a:ext cx="6372860" cy="863600"/>
          </a:xfrm>
          <a:prstGeom prst="rect">
            <a:avLst/>
          </a:prstGeom>
          <a:solidFill>
            <a:schemeClr val="bg2"/>
          </a:solidFill>
        </p:spPr>
        <p:txBody>
          <a:bodyPr wrap="none" fromWordArt="1">
            <a:prstTxWarp prst="textPlain">
              <a:avLst>
                <a:gd name="adj" fmla="val 50241"/>
              </a:avLst>
            </a:prstTxWarp>
            <a:normAutofit fontScale="70000"/>
          </a:bodyPr>
          <a:p>
            <a:pPr algn="ctr"/>
            <a:r>
              <a:rPr lang="zh-CN" altLang="en-US" sz="7200" b="1">
                <a:ln w="9525" cap="flat" cmpd="sng">
                  <a:solidFill>
                    <a:srgbClr val="3333CC"/>
                  </a:solidFill>
                  <a:prstDash val="solid"/>
                  <a:headEnd type="none" w="med" len="med"/>
                  <a:tailEnd type="none" w="med" len="med"/>
                </a:ln>
                <a:gradFill rotWithShape="0">
                  <a:gsLst>
                    <a:gs pos="0">
                      <a:srgbClr val="FFFF00"/>
                    </a:gs>
                    <a:gs pos="100000">
                      <a:srgbClr val="FF0000"/>
                    </a:gs>
                  </a:gsLst>
                  <a:path path="shape">
                    <a:fillToRect l="50000" t="50000" r="50000" b="50000"/>
                  </a:path>
                  <a:tileRect/>
                </a:gradFill>
                <a:effectLst>
                  <a:outerShdw dist="35921" dir="2699999" algn="ctr" rotWithShape="0">
                    <a:srgbClr val="C0C0C0">
                      <a:alpha val="75000"/>
                    </a:srgbClr>
                  </a:outerShdw>
                </a:effectLst>
                <a:latin typeface="方正舒体" panose="02010601030101010101" charset="-122"/>
                <a:ea typeface="方正舒体" panose="02010601030101010101" charset="-122"/>
              </a:rPr>
              <a:t>时空观念</a:t>
            </a:r>
            <a:endParaRPr lang="zh-CN" altLang="en-US" sz="7200" b="1">
              <a:ln w="9525" cap="flat" cmpd="sng">
                <a:solidFill>
                  <a:srgbClr val="3333CC"/>
                </a:solidFill>
                <a:prstDash val="solid"/>
                <a:headEnd type="none" w="med" len="med"/>
                <a:tailEnd type="none" w="med" len="med"/>
              </a:ln>
              <a:gradFill rotWithShape="0">
                <a:gsLst>
                  <a:gs pos="0">
                    <a:srgbClr val="FFFF00"/>
                  </a:gs>
                  <a:gs pos="100000">
                    <a:srgbClr val="FF0000"/>
                  </a:gs>
                </a:gsLst>
                <a:path path="shape">
                  <a:fillToRect l="50000" t="50000" r="50000" b="50000"/>
                </a:path>
                <a:tileRect/>
              </a:gradFill>
              <a:effectLst>
                <a:outerShdw dist="35921" dir="2699999" algn="ctr" rotWithShape="0">
                  <a:srgbClr val="C0C0C0">
                    <a:alpha val="75000"/>
                  </a:srgbClr>
                </a:outerShdw>
              </a:effectLst>
              <a:latin typeface="方正舒体" panose="02010601030101010101" charset="-122"/>
              <a:ea typeface="方正舒体" panose="02010601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repeatCount="indefinite" fill="remove" nodeType="withEffect">
                                  <p:stCondLst>
                                    <p:cond delay="0"/>
                                  </p:stCondLst>
                                  <p:childTnLst>
                                    <p:animClr clrSpc="rgb" dir="cw">
                                      <p:cBhvr override="childStyle">
                                        <p:cTn id="6" dur="1500" accel="50000" autoRev="1" tmFilter="0, 0; .33333, 1; 1, 1" fill="hold">
                                          <p:stCondLst>
                                            <p:cond delay="0"/>
                                          </p:stCondLst>
                                        </p:cTn>
                                        <p:tgtEl>
                                          <p:spTgt spid="10242"/>
                                        </p:tgtEl>
                                        <p:attrNameLst>
                                          <p:attrName>style.color</p:attrName>
                                        </p:attrNameLst>
                                      </p:cBhvr>
                                      <p:to>
                                        <a:srgbClr val="FF0000"/>
                                      </p:to>
                                    </p:animClr>
                                    <p:animClr clrSpc="rgb" dir="cw">
                                      <p:cBhvr>
                                        <p:cTn id="7" dur="1500" accel="50000" autoRev="1" tmFilter="0, 0; .33333, 1; 1, 1" fill="hold">
                                          <p:stCondLst>
                                            <p:cond delay="0"/>
                                          </p:stCondLst>
                                        </p:cTn>
                                        <p:tgtEl>
                                          <p:spTgt spid="10242"/>
                                        </p:tgtEl>
                                        <p:attrNameLst>
                                          <p:attrName>fillcolor</p:attrName>
                                        </p:attrNameLst>
                                      </p:cBhvr>
                                      <p:to>
                                        <a:srgbClr val="FF0000"/>
                                      </p:to>
                                    </p:animClr>
                                    <p:set>
                                      <p:cBhvr>
                                        <p:cTn id="8" dur="3000" fill="hold"/>
                                        <p:tgtEl>
                                          <p:spTgt spid="10242"/>
                                        </p:tgtEl>
                                        <p:attrNameLst>
                                          <p:attrName>fill.type</p:attrName>
                                        </p:attrNameLst>
                                      </p:cBhvr>
                                      <p:to>
                                        <p:strVal val="solid"/>
                                      </p:to>
                                    </p:set>
                                    <p:set>
                                      <p:cBhvr>
                                        <p:cTn id="9" dur="3000" fill="hold"/>
                                        <p:tgtEl>
                                          <p:spTgt spid="10242"/>
                                        </p:tgtEl>
                                        <p:attrNameLst>
                                          <p:attrName>fill.on</p:attrName>
                                        </p:attrNameLst>
                                      </p:cBhvr>
                                      <p:to>
                                        <p:strVal val="true"/>
                                      </p:to>
                                    </p:set>
                                    <p:animScale>
                                      <p:cBhvr>
                                        <p:cTn id="10" dur="1500" accel="50000" autoRev="1" tmFilter="0, 0; .33333, 1; 1, 1" fill="hold">
                                          <p:stCondLst>
                                            <p:cond delay="0"/>
                                          </p:stCondLst>
                                        </p:cTn>
                                        <p:tgtEl>
                                          <p:spTgt spid="10242"/>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2590" y="245745"/>
            <a:ext cx="8167370"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三、时空观念</a:t>
            </a:r>
            <a:r>
              <a:rPr lang="zh-CN" altLang="en-US" sz="2800" kern="0" dirty="0" smtClean="0">
                <a:solidFill>
                  <a:srgbClr val="002060"/>
                </a:solidFill>
                <a:sym typeface="+mn-ea"/>
              </a:rPr>
              <a:t>内涵的分解</a:t>
            </a:r>
            <a:r>
              <a:rPr lang="en-US" altLang="zh-CN" sz="2800" kern="0" dirty="0" smtClean="0">
                <a:solidFill>
                  <a:srgbClr val="002060"/>
                </a:solidFill>
                <a:sym typeface="+mn-ea"/>
              </a:rPr>
              <a:t>——</a:t>
            </a:r>
            <a:r>
              <a:rPr lang="zh-CN" altLang="en-US" sz="2400" kern="0" dirty="0" smtClean="0">
                <a:solidFill>
                  <a:srgbClr val="002060"/>
                </a:solidFill>
                <a:sym typeface="+mn-ea"/>
              </a:rPr>
              <a:t>以全国卷为例</a:t>
            </a:r>
            <a:endParaRPr lang="zh-CN" altLang="en-US" sz="2400" kern="0" dirty="0" smtClean="0">
              <a:solidFill>
                <a:srgbClr val="002060"/>
              </a:solidFill>
              <a:latin typeface="微软雅黑" panose="020B0503020204020204" pitchFamily="34" charset="-122"/>
              <a:ea typeface="微软雅黑" panose="020B0503020204020204" pitchFamily="34" charset="-122"/>
              <a:sym typeface="+mn-ea"/>
            </a:endParaRPr>
          </a:p>
        </p:txBody>
      </p:sp>
      <p:sp>
        <p:nvSpPr>
          <p:cNvPr id="32" name="椭圆 34"/>
          <p:cNvSpPr/>
          <p:nvPr/>
        </p:nvSpPr>
        <p:spPr>
          <a:xfrm rot="5012883">
            <a:off x="219075" y="890270"/>
            <a:ext cx="1120140" cy="127635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53" name="TextBox 52"/>
          <p:cNvSpPr txBox="1"/>
          <p:nvPr/>
        </p:nvSpPr>
        <p:spPr>
          <a:xfrm rot="1080000">
            <a:off x="411404" y="1194621"/>
            <a:ext cx="632012" cy="645160"/>
          </a:xfrm>
          <a:prstGeom prst="rect">
            <a:avLst/>
          </a:prstGeom>
          <a:noFill/>
        </p:spPr>
        <p:txBody>
          <a:bodyPr wrap="square" rtlCol="0">
            <a:spAutoFit/>
          </a:bodyPr>
          <a:p>
            <a:r>
              <a:rPr lang="en-US" sz="3600" b="1" dirty="0" smtClean="0">
                <a:solidFill>
                  <a:schemeClr val="bg1"/>
                </a:solidFill>
                <a:latin typeface="微软雅黑" panose="020B0503020204020204" pitchFamily="34" charset="-122"/>
                <a:ea typeface="微软雅黑" panose="020B0503020204020204" pitchFamily="34" charset="-122"/>
              </a:rPr>
              <a:t>5</a:t>
            </a:r>
            <a:endParaRPr 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0" name="TextBox 7"/>
          <p:cNvSpPr>
            <a:spLocks noChangeArrowheads="1"/>
          </p:cNvSpPr>
          <p:nvPr/>
        </p:nvSpPr>
        <p:spPr bwMode="auto">
          <a:xfrm>
            <a:off x="1476375" y="1114425"/>
            <a:ext cx="7390130"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在认识现实社会时，能够</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将认识的对象置于具体的时空条件下</a:t>
            </a:r>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进行考察</a:t>
            </a:r>
            <a:endParaRPr lang="zh-CN" altLang="en-US" sz="2800" b="1" dirty="0" smtClean="0">
              <a:ln>
                <a:noFill/>
              </a:ln>
              <a:solidFill>
                <a:srgbClr val="FF0000"/>
              </a:solidFill>
              <a:effectLst/>
              <a:latin typeface="幼圆" panose="02010509060101010101" charset="-122"/>
              <a:ea typeface="幼圆" panose="02010509060101010101" charset="-122"/>
              <a:cs typeface="幼圆" panose="02010509060101010101" charset="-122"/>
              <a:sym typeface="+mn-ea"/>
            </a:endParaRPr>
          </a:p>
        </p:txBody>
      </p:sp>
      <p:sp>
        <p:nvSpPr>
          <p:cNvPr id="3" name="文本框 2"/>
          <p:cNvSpPr txBox="1"/>
          <p:nvPr/>
        </p:nvSpPr>
        <p:spPr>
          <a:xfrm>
            <a:off x="-80645" y="2360930"/>
            <a:ext cx="9318625" cy="4523105"/>
          </a:xfrm>
          <a:prstGeom prst="rect">
            <a:avLst/>
          </a:prstGeom>
          <a:noFill/>
        </p:spPr>
        <p:txBody>
          <a:bodyPr wrap="square" rtlCol="0" anchor="t">
            <a:spAutoFit/>
          </a:bodyPr>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抗日战争胜利后，山东根据地已有农会、工会、妇</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女会、青年团、儿童团等中国共产党领导的群众组</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织，成员达</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404</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万人，占根据地总人口的</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27%</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；中</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共党员占总人口的</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1%</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左右，几乎村村有党员。这</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反映出</a:t>
            </a:r>
            <a:endParaRPr lang="zh-CN" altLang="zh-CN" sz="3200" b="1" dirty="0">
              <a:latin typeface="Calibri" panose="020F0502020204030204" pitchFamily="34" charset="0"/>
              <a:ea typeface="宋体" panose="02010600030101010101" pitchFamily="2" charset="-122"/>
              <a:cs typeface="Times New Roman" panose="02020603050405020304" charset="0"/>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A</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．革命工作的重心开始转移</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           </a:t>
            </a:r>
            <a:endParaRPr lang="en-US" altLang="zh-CN" sz="3200" b="1" dirty="0">
              <a:latin typeface="Calibri" panose="020F0502020204030204" pitchFamily="34" charset="0"/>
              <a:ea typeface="宋体" panose="02010600030101010101" pitchFamily="2" charset="-122"/>
              <a:cs typeface="Times New Roman" panose="02020603050405020304" charset="0"/>
              <a:sym typeface="+mn-ea"/>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B</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．工农武装割据局面已经形成</a:t>
            </a:r>
            <a:endParaRPr lang="zh-CN" altLang="zh-CN" sz="3200" b="1" dirty="0">
              <a:latin typeface="Calibri" panose="020F0502020204030204" pitchFamily="34" charset="0"/>
              <a:ea typeface="宋体" panose="02010600030101010101" pitchFamily="2" charset="-122"/>
              <a:cs typeface="Times New Roman" panose="02020603050405020304" charset="0"/>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C</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．统一战线范围进一步扩大</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           </a:t>
            </a:r>
            <a:endParaRPr lang="en-US" altLang="zh-CN" sz="3200" b="1" dirty="0">
              <a:latin typeface="Calibri" panose="020F0502020204030204" pitchFamily="34" charset="0"/>
              <a:ea typeface="宋体" panose="02010600030101010101" pitchFamily="2" charset="-122"/>
              <a:cs typeface="Times New Roman" panose="02020603050405020304" charset="0"/>
              <a:sym typeface="+mn-ea"/>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D</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．国共力量对比变化趋势加强</a:t>
            </a:r>
            <a:endParaRPr lang="zh-CN" altLang="en-US" sz="3200" b="1"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2590" y="245745"/>
            <a:ext cx="8167370"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三、时空观念</a:t>
            </a:r>
            <a:r>
              <a:rPr lang="zh-CN" altLang="en-US" sz="2800" kern="0" dirty="0" smtClean="0">
                <a:solidFill>
                  <a:srgbClr val="002060"/>
                </a:solidFill>
                <a:sym typeface="+mn-ea"/>
              </a:rPr>
              <a:t>内涵的分解</a:t>
            </a:r>
            <a:r>
              <a:rPr lang="en-US" altLang="zh-CN" sz="2800" kern="0" dirty="0" smtClean="0">
                <a:solidFill>
                  <a:srgbClr val="002060"/>
                </a:solidFill>
                <a:sym typeface="+mn-ea"/>
              </a:rPr>
              <a:t>——</a:t>
            </a:r>
            <a:r>
              <a:rPr lang="zh-CN" altLang="en-US" sz="2400" kern="0" dirty="0" smtClean="0">
                <a:solidFill>
                  <a:srgbClr val="002060"/>
                </a:solidFill>
                <a:sym typeface="+mn-ea"/>
              </a:rPr>
              <a:t>以全国卷为例</a:t>
            </a:r>
            <a:endParaRPr lang="zh-CN" altLang="en-US" sz="2400" kern="0" dirty="0" smtClean="0">
              <a:solidFill>
                <a:srgbClr val="002060"/>
              </a:solidFill>
              <a:latin typeface="微软雅黑" panose="020B0503020204020204" pitchFamily="34" charset="-122"/>
              <a:ea typeface="微软雅黑" panose="020B0503020204020204" pitchFamily="34" charset="-122"/>
              <a:sym typeface="+mn-ea"/>
            </a:endParaRPr>
          </a:p>
        </p:txBody>
      </p:sp>
      <p:sp>
        <p:nvSpPr>
          <p:cNvPr id="40" name="TextBox 7"/>
          <p:cNvSpPr>
            <a:spLocks noChangeArrowheads="1"/>
          </p:cNvSpPr>
          <p:nvPr/>
        </p:nvSpPr>
        <p:spPr bwMode="auto">
          <a:xfrm>
            <a:off x="1319530" y="900430"/>
            <a:ext cx="784796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marR="0" defTabSz="914400">
              <a:buClrTx/>
              <a:buSzTx/>
              <a:buFont typeface="Arial" panose="020B0604020202020204" pitchFamily="34" charset="0"/>
              <a:buNone/>
              <a:defRPr/>
            </a:pPr>
            <a:r>
              <a:rPr lang="zh-CN" altLang="en-US" sz="2800" b="1">
                <a:solidFill>
                  <a:srgbClr val="FF0000"/>
                </a:solidFill>
                <a:latin typeface="楷体_GB2312" pitchFamily="1" charset="-122"/>
                <a:ea typeface="楷体_GB2312" pitchFamily="1" charset="-122"/>
                <a:sym typeface="+mn-ea"/>
              </a:rPr>
              <a:t>以一个重要的（有意义的）</a:t>
            </a:r>
            <a:r>
              <a:rPr lang="zh-CN" altLang="en-US" sz="2800" b="1" smtClean="0">
                <a:solidFill>
                  <a:srgbClr val="FF0000"/>
                </a:solidFill>
                <a:latin typeface="楷体_GB2312" pitchFamily="1" charset="-122"/>
                <a:ea typeface="楷体_GB2312" pitchFamily="1" charset="-122"/>
                <a:sym typeface="+mn-ea"/>
              </a:rPr>
              <a:t>主题为</a:t>
            </a:r>
            <a:r>
              <a:rPr lang="zh-CN" altLang="en-US" sz="2800" b="1">
                <a:solidFill>
                  <a:srgbClr val="FF0000"/>
                </a:solidFill>
                <a:latin typeface="楷体_GB2312" pitchFamily="1" charset="-122"/>
                <a:ea typeface="楷体_GB2312" pitchFamily="1" charset="-122"/>
                <a:sym typeface="+mn-ea"/>
              </a:rPr>
              <a:t>中心，组织简短、没有文字障碍的材料，</a:t>
            </a:r>
            <a:r>
              <a:rPr lang="zh-CN" altLang="en-US" sz="2800" b="1" u="sng">
                <a:solidFill>
                  <a:schemeClr val="accent5"/>
                </a:solidFill>
                <a:latin typeface="楷体_GB2312" pitchFamily="1" charset="-122"/>
                <a:ea typeface="楷体_GB2312" pitchFamily="1" charset="-122"/>
                <a:sym typeface="+mn-ea"/>
              </a:rPr>
              <a:t>或古今贯通或中外关联</a:t>
            </a:r>
            <a:r>
              <a:rPr lang="zh-CN" altLang="en-US" sz="2800" b="1">
                <a:solidFill>
                  <a:srgbClr val="FF0000"/>
                </a:solidFill>
                <a:latin typeface="楷体_GB2312" pitchFamily="1" charset="-122"/>
                <a:ea typeface="楷体_GB2312" pitchFamily="1" charset="-122"/>
                <a:sym typeface="+mn-ea"/>
              </a:rPr>
              <a:t>。           突出两段材料间的内在逻辑联系。</a:t>
            </a:r>
            <a:endParaRPr lang="zh-CN" altLang="en-US" sz="2800" b="1" dirty="0" smtClean="0">
              <a:ln>
                <a:noFill/>
              </a:ln>
              <a:solidFill>
                <a:srgbClr val="FF0000"/>
              </a:solidFill>
              <a:effectLst/>
              <a:latin typeface="幼圆" panose="02010509060101010101" charset="-122"/>
              <a:ea typeface="幼圆" panose="02010509060101010101" charset="-122"/>
              <a:cs typeface="幼圆" panose="02010509060101010101" charset="-122"/>
              <a:sym typeface="+mn-ea"/>
            </a:endParaRPr>
          </a:p>
        </p:txBody>
      </p:sp>
      <p:grpSp>
        <p:nvGrpSpPr>
          <p:cNvPr id="2" name="组合 32"/>
          <p:cNvGrpSpPr/>
          <p:nvPr/>
        </p:nvGrpSpPr>
        <p:grpSpPr>
          <a:xfrm rot="15543654" flipV="1">
            <a:off x="221615" y="844550"/>
            <a:ext cx="1134745" cy="1178560"/>
            <a:chOff x="4020870" y="2194485"/>
            <a:chExt cx="1102258" cy="1432090"/>
          </a:xfrm>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6" name="TextBox 55"/>
          <p:cNvSpPr txBox="1"/>
          <p:nvPr/>
        </p:nvSpPr>
        <p:spPr>
          <a:xfrm>
            <a:off x="402590" y="1114425"/>
            <a:ext cx="473710" cy="645160"/>
          </a:xfrm>
          <a:prstGeom prst="rect">
            <a:avLst/>
          </a:prstGeom>
          <a:noFill/>
        </p:spPr>
        <p:txBody>
          <a:bodyPr wrap="square" rtlCol="0">
            <a:spAutoFit/>
          </a:bodyPr>
          <a:p>
            <a:r>
              <a:rPr lang="en-US" altLang="zh-CN" sz="3600" dirty="0" smtClean="0">
                <a:latin typeface="微软雅黑" panose="020B0503020204020204" pitchFamily="34" charset="-122"/>
                <a:ea typeface="微软雅黑" panose="020B0503020204020204" pitchFamily="34" charset="-122"/>
              </a:rPr>
              <a:t>6</a:t>
            </a:r>
            <a:endParaRPr lang="zh-CN" altLang="en-US" sz="3600" dirty="0" smtClean="0">
              <a:latin typeface="微软雅黑" panose="020B0503020204020204" pitchFamily="34" charset="-122"/>
              <a:ea typeface="微软雅黑" panose="020B0503020204020204" pitchFamily="34" charset="-122"/>
            </a:endParaRPr>
          </a:p>
        </p:txBody>
      </p:sp>
      <p:sp>
        <p:nvSpPr>
          <p:cNvPr id="100" name="文本框 99"/>
          <p:cNvSpPr txBox="1"/>
          <p:nvPr/>
        </p:nvSpPr>
        <p:spPr>
          <a:xfrm>
            <a:off x="-2540" y="2306320"/>
            <a:ext cx="9149080" cy="2245360"/>
          </a:xfrm>
          <a:prstGeom prst="rect">
            <a:avLst/>
          </a:prstGeom>
          <a:noFill/>
          <a:ln w="9525">
            <a:noFill/>
          </a:ln>
        </p:spPr>
        <p:txBody>
          <a:bodyPr wrap="square">
            <a:spAutoFit/>
          </a:bodyPr>
          <a:p>
            <a:pPr indent="0"/>
            <a:r>
              <a:rPr lang="zh-CN" altLang="en-US" sz="2800" b="0">
                <a:latin typeface="宋体" panose="02010600030101010101" pitchFamily="2" charset="-122"/>
                <a:ea typeface="宋体" panose="02010600030101010101" pitchFamily="2" charset="-122"/>
                <a:cs typeface="宋体" panose="02010600030101010101" pitchFamily="2" charset="-122"/>
              </a:rPr>
              <a:t>（</a:t>
            </a:r>
            <a:r>
              <a:rPr lang="en-US" altLang="zh-CN" sz="2800" b="0">
                <a:latin typeface="宋体" panose="02010600030101010101" pitchFamily="2" charset="-122"/>
                <a:ea typeface="宋体" panose="02010600030101010101" pitchFamily="2" charset="-122"/>
                <a:cs typeface="宋体" panose="02010600030101010101" pitchFamily="2" charset="-122"/>
              </a:rPr>
              <a:t>1</a:t>
            </a:r>
            <a:r>
              <a:rPr lang="zh-CN" altLang="en-US" sz="2800" b="0">
                <a:latin typeface="宋体" panose="02010600030101010101" pitchFamily="2" charset="-122"/>
                <a:ea typeface="宋体" panose="02010600030101010101" pitchFamily="2" charset="-122"/>
                <a:cs typeface="宋体" panose="02010600030101010101" pitchFamily="2" charset="-122"/>
              </a:rPr>
              <a:t>）根据材料一、二，概括中国明清时期救济制度和英国近代济贫制度实施的共同目的，并指出其救济方式的异同。（</a:t>
            </a:r>
            <a:r>
              <a:rPr lang="en-US" altLang="zh-CN" sz="2800" b="0">
                <a:latin typeface="宋体" panose="02010600030101010101" pitchFamily="2" charset="-122"/>
                <a:ea typeface="宋体" panose="02010600030101010101" pitchFamily="2" charset="-122"/>
                <a:cs typeface="宋体" panose="02010600030101010101" pitchFamily="2" charset="-122"/>
              </a:rPr>
              <a:t>18</a:t>
            </a:r>
            <a:r>
              <a:rPr lang="zh-CN" altLang="en-US" sz="2800" b="0">
                <a:latin typeface="宋体" panose="02010600030101010101" pitchFamily="2" charset="-122"/>
                <a:ea typeface="宋体" panose="02010600030101010101" pitchFamily="2" charset="-122"/>
                <a:cs typeface="宋体" panose="02010600030101010101" pitchFamily="2" charset="-122"/>
              </a:rPr>
              <a:t>分）</a:t>
            </a:r>
            <a:endParaRPr lang="en-US" altLang="zh-CN" sz="2800" b="0">
              <a:latin typeface="宋体" panose="02010600030101010101" pitchFamily="2" charset="-122"/>
              <a:ea typeface="宋体" panose="02010600030101010101" pitchFamily="2" charset="-122"/>
              <a:cs typeface="宋体" panose="02010600030101010101" pitchFamily="2" charset="-122"/>
            </a:endParaRPr>
          </a:p>
          <a:p>
            <a:pPr indent="0"/>
            <a:r>
              <a:rPr lang="zh-CN" altLang="en-US" sz="2800" b="0">
                <a:latin typeface="宋体" panose="02010600030101010101" pitchFamily="2" charset="-122"/>
                <a:ea typeface="宋体" panose="02010600030101010101" pitchFamily="2" charset="-122"/>
                <a:cs typeface="宋体" panose="02010600030101010101" pitchFamily="2" charset="-122"/>
              </a:rPr>
              <a:t>（</a:t>
            </a:r>
            <a:r>
              <a:rPr lang="en-US" altLang="zh-CN" sz="2800" b="0">
                <a:latin typeface="宋体" panose="02010600030101010101" pitchFamily="2" charset="-122"/>
                <a:ea typeface="宋体" panose="02010600030101010101" pitchFamily="2" charset="-122"/>
                <a:cs typeface="宋体" panose="02010600030101010101" pitchFamily="2" charset="-122"/>
              </a:rPr>
              <a:t>2</a:t>
            </a:r>
            <a:r>
              <a:rPr lang="zh-CN" altLang="en-US" sz="2800" b="0">
                <a:latin typeface="宋体" panose="02010600030101010101" pitchFamily="2" charset="-122"/>
                <a:ea typeface="宋体" panose="02010600030101010101" pitchFamily="2" charset="-122"/>
                <a:cs typeface="宋体" panose="02010600030101010101" pitchFamily="2" charset="-122"/>
              </a:rPr>
              <a:t>）根据材料二并结合所学知识，指出与英国近代济贫制度相</a:t>
            </a:r>
            <a:endParaRPr lang="zh-CN" altLang="en-US" sz="2800"/>
          </a:p>
        </p:txBody>
      </p:sp>
      <p:pic>
        <p:nvPicPr>
          <p:cNvPr id="3" name="图片 2"/>
          <p:cNvPicPr/>
          <p:nvPr/>
        </p:nvPicPr>
        <p:blipFill>
          <a:blip r:embed="rId1"/>
          <a:stretch>
            <a:fillRect/>
          </a:stretch>
        </p:blipFill>
        <p:spPr>
          <a:xfrm>
            <a:off x="2032000" y="3576320"/>
            <a:ext cx="19050" cy="28575"/>
          </a:xfrm>
          <a:prstGeom prst="rect">
            <a:avLst/>
          </a:prstGeom>
          <a:noFill/>
          <a:ln w="9525">
            <a:noFill/>
          </a:ln>
        </p:spPr>
      </p:pic>
      <p:sp>
        <p:nvSpPr>
          <p:cNvPr id="101" name="文本框 100"/>
          <p:cNvSpPr txBox="1"/>
          <p:nvPr/>
        </p:nvSpPr>
        <p:spPr>
          <a:xfrm>
            <a:off x="1123315" y="4029710"/>
            <a:ext cx="7843520" cy="521970"/>
          </a:xfrm>
          <a:prstGeom prst="rect">
            <a:avLst/>
          </a:prstGeom>
          <a:noFill/>
          <a:ln w="9525">
            <a:noFill/>
          </a:ln>
        </p:spPr>
        <p:txBody>
          <a:bodyPr wrap="square">
            <a:spAutoFit/>
          </a:bodyPr>
          <a:p>
            <a:pPr indent="0"/>
            <a:r>
              <a:rPr lang="zh-CN" altLang="en-US" sz="2800" b="0">
                <a:latin typeface="宋体" panose="02010600030101010101" pitchFamily="2" charset="-122"/>
                <a:ea typeface="宋体" panose="02010600030101010101" pitchFamily="2" charset="-122"/>
                <a:cs typeface="宋体" panose="02010600030101010101" pitchFamily="2" charset="-122"/>
              </a:rPr>
              <a:t>比，西方现代福利制度有哪些发展。（</a:t>
            </a:r>
            <a:r>
              <a:rPr lang="en-US" altLang="zh-CN" sz="2800" b="0">
                <a:latin typeface="宋体" panose="02010600030101010101" pitchFamily="2" charset="-122"/>
                <a:ea typeface="宋体" panose="02010600030101010101" pitchFamily="2" charset="-122"/>
                <a:cs typeface="宋体" panose="02010600030101010101" pitchFamily="2" charset="-122"/>
              </a:rPr>
              <a:t>7</a:t>
            </a:r>
            <a:r>
              <a:rPr lang="zh-CN" altLang="en-US" sz="2800" b="0">
                <a:latin typeface="宋体" panose="02010600030101010101" pitchFamily="2" charset="-122"/>
                <a:ea typeface="宋体" panose="02010600030101010101" pitchFamily="2" charset="-122"/>
                <a:cs typeface="宋体" panose="02010600030101010101" pitchFamily="2" charset="-122"/>
              </a:rPr>
              <a:t>分）</a:t>
            </a:r>
            <a:endParaRPr lang="zh-CN" altLang="en-US" sz="2800"/>
          </a:p>
        </p:txBody>
      </p:sp>
      <p:sp>
        <p:nvSpPr>
          <p:cNvPr id="5" name="文本框 4"/>
          <p:cNvSpPr txBox="1"/>
          <p:nvPr/>
        </p:nvSpPr>
        <p:spPr>
          <a:xfrm>
            <a:off x="-286385" y="4877435"/>
            <a:ext cx="9053830" cy="1814830"/>
          </a:xfrm>
          <a:prstGeom prst="rect">
            <a:avLst/>
          </a:prstGeom>
          <a:noFill/>
          <a:ln w="9525">
            <a:noFill/>
          </a:ln>
        </p:spPr>
        <p:txBody>
          <a:bodyPr wrap="square">
            <a:spAutoFit/>
          </a:bodyPr>
          <a:p>
            <a:pPr indent="266700"/>
            <a:r>
              <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accent5"/>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）根据材料并结合所学知识，概括荷兰侵占中国台   </a:t>
            </a:r>
            <a:endPar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endParaRPr>
          </a:p>
          <a:p>
            <a:pPr indent="266700"/>
            <a:r>
              <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 湾与澎湖的历史背景和目的。（</a:t>
            </a:r>
            <a:r>
              <a:rPr lang="en-US" altLang="zh-CN" sz="2800" b="1">
                <a:solidFill>
                  <a:schemeClr val="accent5"/>
                </a:solidFill>
                <a:latin typeface="宋体" panose="02010600030101010101" pitchFamily="2" charset="-122"/>
                <a:ea typeface="宋体" panose="02010600030101010101" pitchFamily="2" charset="-122"/>
                <a:cs typeface="宋体" panose="02010600030101010101" pitchFamily="2" charset="-122"/>
              </a:rPr>
              <a:t>15</a:t>
            </a:r>
            <a:r>
              <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分） （</a:t>
            </a:r>
            <a:r>
              <a:rPr lang="en-US" altLang="zh-CN" sz="2800" b="1">
                <a:solidFill>
                  <a:schemeClr val="accent5"/>
                </a:solidFill>
                <a:latin typeface="宋体" panose="02010600030101010101" pitchFamily="2" charset="-122"/>
                <a:ea typeface="宋体" panose="02010600030101010101" pitchFamily="2" charset="-122"/>
                <a:cs typeface="宋体" panose="02010600030101010101" pitchFamily="2" charset="-122"/>
              </a:rPr>
              <a:t>2</a:t>
            </a:r>
            <a:r>
              <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）根据材料并结合所学知识，简析台湾的收复在哪</a:t>
            </a:r>
            <a:endPar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endParaRPr>
          </a:p>
          <a:p>
            <a:pPr indent="266700"/>
            <a:r>
              <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些方面促进了国家的统一。（</a:t>
            </a:r>
            <a:r>
              <a:rPr lang="en-US" altLang="zh-CN" sz="2800" b="1">
                <a:solidFill>
                  <a:schemeClr val="accent5"/>
                </a:solidFill>
                <a:latin typeface="宋体" panose="02010600030101010101" pitchFamily="2" charset="-122"/>
                <a:ea typeface="宋体" panose="02010600030101010101" pitchFamily="2" charset="-122"/>
                <a:cs typeface="宋体" panose="02010600030101010101" pitchFamily="2" charset="-122"/>
              </a:rPr>
              <a:t>10</a:t>
            </a:r>
            <a:r>
              <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分）</a:t>
            </a:r>
            <a:endParaRPr lang="zh-CN" altLang="en-US" sz="2800" b="1">
              <a:solidFill>
                <a:schemeClr val="accent5"/>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diamond(in)">
                                      <p:cBhvr>
                                        <p:cTn id="7" dur="2000"/>
                                        <p:tgtEl>
                                          <p:spTgt spid="10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diamond(in)">
                                      <p:cBhvr>
                                        <p:cTn id="10" dur="20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32" fill="hold" grpId="1" nodeType="clickEffect">
                                  <p:stCondLst>
                                    <p:cond delay="0"/>
                                  </p:stCondLst>
                                  <p:childTnLst>
                                    <p:animEffect transition="out" filter="diamond(out)">
                                      <p:cBhvr>
                                        <p:cTn id="14" dur="2000"/>
                                        <p:tgtEl>
                                          <p:spTgt spid="101"/>
                                        </p:tgtEl>
                                      </p:cBhvr>
                                    </p:animEffect>
                                    <p:set>
                                      <p:cBhvr>
                                        <p:cTn id="15" dur="1" fill="hold">
                                          <p:stCondLst>
                                            <p:cond delay="1999"/>
                                          </p:stCondLst>
                                        </p:cTn>
                                        <p:tgtEl>
                                          <p:spTgt spid="101"/>
                                        </p:tgtEl>
                                        <p:attrNameLst>
                                          <p:attrName>style.visibility</p:attrName>
                                        </p:attrNameLst>
                                      </p:cBhvr>
                                      <p:to>
                                        <p:strVal val="hidden"/>
                                      </p:to>
                                    </p:set>
                                  </p:childTnLst>
                                </p:cTn>
                              </p:par>
                              <p:par>
                                <p:cTn id="16" presetID="8" presetClass="exit" presetSubtype="32" fill="hold" grpId="1" nodeType="withEffect">
                                  <p:stCondLst>
                                    <p:cond delay="0"/>
                                  </p:stCondLst>
                                  <p:childTnLst>
                                    <p:animEffect transition="out" filter="diamond(out)">
                                      <p:cBhvr>
                                        <p:cTn id="17" dur="2000"/>
                                        <p:tgtEl>
                                          <p:spTgt spid="100"/>
                                        </p:tgtEl>
                                      </p:cBhvr>
                                    </p:animEffect>
                                    <p:set>
                                      <p:cBhvr>
                                        <p:cTn id="18" dur="1" fill="hold">
                                          <p:stCondLst>
                                            <p:cond delay="1999"/>
                                          </p:stCondLst>
                                        </p:cTn>
                                        <p:tgtEl>
                                          <p:spTgt spid="10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0" grpId="0"/>
      <p:bldP spid="101" grpId="1"/>
      <p:bldP spid="100"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2"/>
          <p:cNvSpPr>
            <a:spLocks noChangeArrowheads="1"/>
          </p:cNvSpPr>
          <p:nvPr/>
        </p:nvSpPr>
        <p:spPr bwMode="auto">
          <a:xfrm>
            <a:off x="149225" y="900430"/>
            <a:ext cx="8844915" cy="5831205"/>
          </a:xfrm>
          <a:prstGeom prst="rect">
            <a:avLst/>
          </a:prstGeom>
          <a:noFill/>
          <a:ln w="9525">
            <a:noFill/>
            <a:miter lim="800000"/>
          </a:ln>
        </p:spPr>
        <p:txBody>
          <a:bodyPr wrap="square">
            <a:spAutoFit/>
          </a:bodyPr>
          <a:lstStyle/>
          <a:p>
            <a:pPr indent="266700" algn="just" eaLnBrk="0" hangingPunct="0">
              <a:spcAft>
                <a:spcPts val="600"/>
              </a:spcAft>
            </a:pPr>
            <a:endParaRPr lang="zh-CN" altLang="zh-CN" sz="3200">
              <a:latin typeface="华文隶书" panose="02010800040101010101" charset="-122"/>
              <a:ea typeface="华文隶书" panose="02010800040101010101" charset="-122"/>
              <a:cs typeface="Times New Roman" panose="02020603050405020304" charset="0"/>
            </a:endParaRPr>
          </a:p>
          <a:p>
            <a:pPr indent="266700" algn="just" eaLnBrk="0" hangingPunct="0"/>
            <a:r>
              <a:rPr lang="zh-CN" altLang="zh-CN" sz="2800">
                <a:latin typeface="Calibri" panose="020F0502020204030204" pitchFamily="34" charset="0"/>
                <a:ea typeface="华文隶书" panose="02010800040101010101" charset="-122"/>
                <a:cs typeface="Times New Roman" panose="02020603050405020304" charset="0"/>
              </a:rPr>
              <a:t>                                 时、刻、日、月、纪年（王公、干支、公元、年号、民国）、年代、朝代、世纪、公元前（后）等。</a:t>
            </a:r>
            <a:endParaRPr lang="zh-CN" altLang="zh-CN" sz="2800">
              <a:latin typeface="Calibri" panose="020F0502020204030204" pitchFamily="34" charset="0"/>
              <a:ea typeface="华文隶书" panose="02010800040101010101" charset="-122"/>
              <a:cs typeface="Times New Roman" panose="02020603050405020304" charset="0"/>
            </a:endParaRPr>
          </a:p>
          <a:p>
            <a:pPr indent="266700" algn="just" eaLnBrk="0" hangingPunct="0"/>
            <a:r>
              <a:rPr lang="zh-CN" altLang="zh-CN" sz="2800">
                <a:latin typeface="Calibri" panose="020F0502020204030204" pitchFamily="34" charset="0"/>
                <a:ea typeface="华文隶书" panose="02010800040101010101" charset="-122"/>
                <a:cs typeface="Times New Roman" panose="02020603050405020304" charset="0"/>
              </a:rPr>
              <a:t>                                 史前、古代、近代、现代；先秦时期、秦汉时期、魏晋南北朝时期、隋唐时期、宋元时期、明清时期；半殖民地半封建社会时期；旧民主主义革命时期、新民主主义革命时期；资本主义萌芽时期、地理大发现时期、文艺复兴时期、资产阶级革命时期、一战时期、二战时期、战后、冷战时期等。</a:t>
            </a:r>
            <a:endParaRPr lang="zh-CN" altLang="zh-CN" sz="2800">
              <a:latin typeface="Calibri" panose="020F0502020204030204" pitchFamily="34" charset="0"/>
              <a:ea typeface="华文隶书" panose="02010800040101010101" charset="-122"/>
              <a:cs typeface="Times New Roman" panose="02020603050405020304" charset="0"/>
            </a:endParaRPr>
          </a:p>
          <a:p>
            <a:pPr indent="266700" algn="just" eaLnBrk="0" hangingPunct="0"/>
            <a:endParaRPr lang="zh-CN" altLang="zh-CN" sz="2800">
              <a:latin typeface="Calibri" panose="020F0502020204030204" pitchFamily="34" charset="0"/>
              <a:ea typeface="华文隶书" panose="02010800040101010101" charset="-122"/>
              <a:cs typeface="Times New Roman" panose="02020603050405020304" charset="0"/>
            </a:endParaRPr>
          </a:p>
          <a:p>
            <a:pPr indent="266700" algn="just" eaLnBrk="0" hangingPunct="0"/>
            <a:r>
              <a:rPr lang="zh-CN" altLang="zh-CN" sz="2800">
                <a:latin typeface="Calibri" panose="020F0502020204030204" pitchFamily="34" charset="0"/>
                <a:ea typeface="华文隶书" panose="02010800040101010101" charset="-122"/>
                <a:cs typeface="Times New Roman" panose="02020603050405020304" charset="0"/>
              </a:rPr>
              <a:t>：大危机（大萧条）时代；（中国近代）民族资本主义短暂春天时期；沙俄</a:t>
            </a:r>
            <a:r>
              <a:rPr lang="en-US" altLang="zh-CN" sz="2800">
                <a:latin typeface="Calibri" panose="020F0502020204030204" pitchFamily="34" charset="0"/>
                <a:ea typeface="华文隶书" panose="02010800040101010101" charset="-122"/>
                <a:cs typeface="Times New Roman" panose="02020603050405020304" charset="0"/>
              </a:rPr>
              <a:t>-</a:t>
            </a:r>
            <a:r>
              <a:rPr lang="zh-CN" altLang="zh-CN" sz="2800">
                <a:latin typeface="Calibri" panose="020F0502020204030204" pitchFamily="34" charset="0"/>
                <a:ea typeface="华文隶书" panose="02010800040101010101" charset="-122"/>
                <a:cs typeface="Times New Roman" panose="02020603050405020304" charset="0"/>
              </a:rPr>
              <a:t>俄国</a:t>
            </a:r>
            <a:r>
              <a:rPr lang="en-US" altLang="zh-CN" sz="2800">
                <a:latin typeface="Calibri" panose="020F0502020204030204" pitchFamily="34" charset="0"/>
                <a:ea typeface="华文隶书" panose="02010800040101010101" charset="-122"/>
                <a:cs typeface="Times New Roman" panose="02020603050405020304" charset="0"/>
              </a:rPr>
              <a:t>-</a:t>
            </a:r>
            <a:r>
              <a:rPr lang="zh-CN" altLang="zh-CN" sz="2800">
                <a:latin typeface="Calibri" panose="020F0502020204030204" pitchFamily="34" charset="0"/>
                <a:ea typeface="华文隶书" panose="02010800040101010101" charset="-122"/>
                <a:cs typeface="Times New Roman" panose="02020603050405020304" charset="0"/>
              </a:rPr>
              <a:t>苏俄</a:t>
            </a:r>
            <a:r>
              <a:rPr lang="en-US" altLang="zh-CN" sz="2800">
                <a:latin typeface="Calibri" panose="020F0502020204030204" pitchFamily="34" charset="0"/>
                <a:ea typeface="华文隶书" panose="02010800040101010101" charset="-122"/>
                <a:cs typeface="Times New Roman" panose="02020603050405020304" charset="0"/>
              </a:rPr>
              <a:t>-</a:t>
            </a:r>
            <a:r>
              <a:rPr lang="zh-CN" altLang="zh-CN" sz="2800">
                <a:latin typeface="Calibri" panose="020F0502020204030204" pitchFamily="34" charset="0"/>
                <a:ea typeface="华文隶书" panose="02010800040101010101" charset="-122"/>
                <a:cs typeface="Times New Roman" panose="02020603050405020304" charset="0"/>
              </a:rPr>
              <a:t>苏联</a:t>
            </a:r>
            <a:r>
              <a:rPr lang="en-US" altLang="zh-CN" sz="2800">
                <a:latin typeface="Calibri" panose="020F0502020204030204" pitchFamily="34" charset="0"/>
                <a:ea typeface="华文隶书" panose="02010800040101010101" charset="-122"/>
                <a:cs typeface="Times New Roman" panose="02020603050405020304" charset="0"/>
              </a:rPr>
              <a:t>-</a:t>
            </a:r>
            <a:r>
              <a:rPr lang="zh-CN" altLang="zh-CN" sz="2800">
                <a:latin typeface="Calibri" panose="020F0502020204030204" pitchFamily="34" charset="0"/>
                <a:ea typeface="华文隶书" panose="02010800040101010101" charset="-122"/>
                <a:cs typeface="Times New Roman" panose="02020603050405020304" charset="0"/>
              </a:rPr>
              <a:t>俄罗斯。</a:t>
            </a:r>
            <a:endParaRPr lang="zh-CN" altLang="zh-CN" sz="2800">
              <a:latin typeface="Calibri" panose="020F0502020204030204" pitchFamily="34" charset="0"/>
              <a:ea typeface="华文隶书" panose="02010800040101010101" charset="-122"/>
              <a:cs typeface="Times New Roman" panose="02020603050405020304" charset="0"/>
            </a:endParaRPr>
          </a:p>
        </p:txBody>
      </p:sp>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77825" y="1457325"/>
            <a:ext cx="2852420" cy="521970"/>
          </a:xfrm>
          <a:prstGeom prst="rect">
            <a:avLst/>
          </a:prstGeom>
          <a:noFill/>
        </p:spPr>
        <p:txBody>
          <a:bodyPr wrap="none" rtlCol="0" anchor="t">
            <a:spAutoFit/>
          </a:bodyPr>
          <a:p>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a:t>
            </a:r>
            <a:r>
              <a:rPr lang="en-US"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1</a:t>
            </a:r>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a:t>
            </a:r>
            <a:r>
              <a:rPr lang="zh-CN" altLang="en-US" sz="2800">
                <a:solidFill>
                  <a:srgbClr val="FF0000"/>
                </a:solidFill>
                <a:latin typeface="Calibri" panose="020F0502020204030204" pitchFamily="34" charset="0"/>
                <a:ea typeface="华文隶书" panose="02010800040101010101" charset="-122"/>
                <a:cs typeface="Times New Roman" panose="02020603050405020304" charset="0"/>
                <a:sym typeface="+mn-ea"/>
              </a:rPr>
              <a:t>基本表达</a:t>
            </a:r>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a:t>
            </a:r>
            <a:endParaRPr lang="zh-CN" altLang="en-US" sz="28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466725" y="2755900"/>
            <a:ext cx="2852420" cy="521970"/>
          </a:xfrm>
          <a:prstGeom prst="rect">
            <a:avLst/>
          </a:prstGeom>
          <a:noFill/>
        </p:spPr>
        <p:txBody>
          <a:bodyPr wrap="none" rtlCol="0" anchor="t">
            <a:spAutoFit/>
          </a:bodyPr>
          <a:p>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a:t>
            </a:r>
            <a:r>
              <a:rPr lang="en-US"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2</a:t>
            </a:r>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）分期方式：</a:t>
            </a:r>
            <a:endParaRPr lang="zh-CN" altLang="en-US" sz="28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160020" y="5300345"/>
            <a:ext cx="8186420" cy="521970"/>
          </a:xfrm>
          <a:prstGeom prst="rect">
            <a:avLst/>
          </a:prstGeom>
          <a:noFill/>
        </p:spPr>
        <p:txBody>
          <a:bodyPr wrap="none" rtlCol="0" anchor="t">
            <a:spAutoFit/>
          </a:bodyPr>
          <a:p>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a:t>
            </a:r>
            <a:r>
              <a:rPr lang="en-US"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3</a:t>
            </a:r>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）特定的</a:t>
            </a:r>
            <a:r>
              <a:rPr lang="zh-CN" altLang="zh-CN" sz="2800">
                <a:latin typeface="Calibri" panose="020F0502020204030204" pitchFamily="34" charset="0"/>
                <a:ea typeface="华文隶书" panose="02010800040101010101" charset="-122"/>
                <a:cs typeface="Times New Roman" panose="02020603050405020304" charset="0"/>
                <a:sym typeface="+mn-ea"/>
              </a:rPr>
              <a:t>历史现象（或概念）所表达的</a:t>
            </a:r>
            <a:r>
              <a:rPr lang="zh-CN" altLang="zh-CN" sz="2800">
                <a:solidFill>
                  <a:srgbClr val="FF0000"/>
                </a:solidFill>
                <a:latin typeface="Calibri" panose="020F0502020204030204" pitchFamily="34" charset="0"/>
                <a:ea typeface="华文隶书" panose="02010800040101010101" charset="-122"/>
                <a:cs typeface="Times New Roman" panose="02020603050405020304" charset="0"/>
                <a:sym typeface="+mn-ea"/>
              </a:rPr>
              <a:t>时间术语</a:t>
            </a:r>
            <a:endParaRPr lang="zh-CN" altLang="en-US" sz="2800" dirty="0" smtClean="0">
              <a:latin typeface="微软雅黑" panose="020B0503020204020204" pitchFamily="34" charset="-122"/>
              <a:ea typeface="微软雅黑" panose="020B0503020204020204" pitchFamily="34" charset="-122"/>
            </a:endParaRPr>
          </a:p>
        </p:txBody>
      </p:sp>
      <p:sp>
        <p:nvSpPr>
          <p:cNvPr id="5" name="文本框 4"/>
          <p:cNvSpPr txBox="1"/>
          <p:nvPr/>
        </p:nvSpPr>
        <p:spPr>
          <a:xfrm>
            <a:off x="278130" y="189230"/>
            <a:ext cx="5059680" cy="583565"/>
          </a:xfrm>
          <a:prstGeom prst="rect">
            <a:avLst/>
          </a:prstGeom>
          <a:noFill/>
        </p:spPr>
        <p:txBody>
          <a:bodyPr wrap="none" rtlCol="0" anchor="t">
            <a:spAutoFit/>
          </a:bodyPr>
          <a:p>
            <a:r>
              <a:rPr lang="zh-CN" altLang="zh-CN" sz="3200">
                <a:solidFill>
                  <a:schemeClr val="accent5"/>
                </a:solidFill>
                <a:latin typeface="+mn-ea"/>
                <a:cs typeface="Times New Roman" panose="02020603050405020304" charset="0"/>
                <a:sym typeface="+mn-ea"/>
              </a:rPr>
              <a:t>四、关于时间的表达方式：</a:t>
            </a:r>
            <a:endParaRPr lang="zh-CN" altLang="zh-CN" sz="3200" dirty="0" smtClean="0">
              <a:solidFill>
                <a:schemeClr val="accent5"/>
              </a:solidFill>
              <a:latin typeface="+mn-ea"/>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6">
                                            <p:txEl>
                                              <p:pRg st="1" end="1"/>
                                            </p:txEl>
                                          </p:spTgt>
                                        </p:tgtEl>
                                        <p:attrNameLst>
                                          <p:attrName>style.visibility</p:attrName>
                                        </p:attrNameLst>
                                      </p:cBhvr>
                                      <p:to>
                                        <p:strVal val="visible"/>
                                      </p:to>
                                    </p:set>
                                    <p:animEffect transition="in" filter="diamond(in)">
                                      <p:cBhvr>
                                        <p:cTn id="7" dur="2000"/>
                                        <p:tgtEl>
                                          <p:spTgt spid="368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6866">
                                            <p:txEl>
                                              <p:pRg st="2" end="2"/>
                                            </p:txEl>
                                          </p:spTgt>
                                        </p:tgtEl>
                                        <p:attrNameLst>
                                          <p:attrName>style.visibility</p:attrName>
                                        </p:attrNameLst>
                                      </p:cBhvr>
                                      <p:to>
                                        <p:strVal val="visible"/>
                                      </p:to>
                                    </p:set>
                                    <p:animEffect transition="in" filter="diamond(in)">
                                      <p:cBhvr>
                                        <p:cTn id="12" dur="2000"/>
                                        <p:tgtEl>
                                          <p:spTgt spid="368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6866">
                                            <p:txEl>
                                              <p:pRg st="4" end="4"/>
                                            </p:txEl>
                                          </p:spTgt>
                                        </p:tgtEl>
                                        <p:attrNameLst>
                                          <p:attrName>style.visibility</p:attrName>
                                        </p:attrNameLst>
                                      </p:cBhvr>
                                      <p:to>
                                        <p:strVal val="visible"/>
                                      </p:to>
                                    </p:set>
                                    <p:animEffect transition="in" filter="diamond(in)">
                                      <p:cBhvr>
                                        <p:cTn id="17" dur="20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1"/>
          <p:cNvSpPr>
            <a:spLocks noChangeArrowheads="1"/>
          </p:cNvSpPr>
          <p:nvPr/>
        </p:nvSpPr>
        <p:spPr bwMode="auto">
          <a:xfrm>
            <a:off x="482283" y="289560"/>
            <a:ext cx="5059680" cy="583565"/>
          </a:xfrm>
          <a:prstGeom prst="rect">
            <a:avLst/>
          </a:prstGeom>
          <a:noFill/>
          <a:ln w="9525">
            <a:noFill/>
            <a:miter lim="800000"/>
          </a:ln>
        </p:spPr>
        <p:txBody>
          <a:bodyPr wrap="none">
            <a:spAutoFit/>
          </a:bodyPr>
          <a:lstStyle/>
          <a:p>
            <a:pPr algn="l" eaLnBrk="0" hangingPunct="0"/>
            <a:r>
              <a:rPr lang="zh-CN" altLang="zh-CN" sz="3200">
                <a:solidFill>
                  <a:schemeClr val="accent5"/>
                </a:solidFill>
                <a:latin typeface="+mn-ea"/>
                <a:cs typeface="Times New Roman" panose="02020603050405020304" charset="0"/>
                <a:sym typeface="+mn-ea"/>
              </a:rPr>
              <a:t>五、关于空间的表达方式：</a:t>
            </a:r>
            <a:endParaRPr lang="zh-CN" altLang="zh-CN" sz="3200">
              <a:solidFill>
                <a:schemeClr val="accent5"/>
              </a:solidFill>
              <a:latin typeface="+mn-ea"/>
              <a:cs typeface="Times New Roman" panose="02020603050405020304" charset="0"/>
              <a:sym typeface="+mn-ea"/>
            </a:endParaRPr>
          </a:p>
        </p:txBody>
      </p:sp>
      <p:sp>
        <p:nvSpPr>
          <p:cNvPr id="37890" name="矩形 2"/>
          <p:cNvSpPr>
            <a:spLocks noChangeArrowheads="1"/>
          </p:cNvSpPr>
          <p:nvPr/>
        </p:nvSpPr>
        <p:spPr bwMode="auto">
          <a:xfrm>
            <a:off x="107950" y="1009650"/>
            <a:ext cx="8665210" cy="2306955"/>
          </a:xfrm>
          <a:prstGeom prst="rect">
            <a:avLst/>
          </a:prstGeom>
          <a:noFill/>
          <a:ln w="9525">
            <a:noFill/>
            <a:miter lim="800000"/>
          </a:ln>
        </p:spPr>
        <p:txBody>
          <a:bodyPr wrap="square">
            <a:spAutoFit/>
          </a:bodyPr>
          <a:lstStyle/>
          <a:p>
            <a:pPr indent="266700" algn="just" eaLnBrk="0" hangingPunct="0"/>
            <a:endParaRPr lang="zh-CN" altLang="zh-CN" sz="3200" b="1">
              <a:latin typeface="华文隶书" panose="02010800040101010101" charset="-122"/>
              <a:ea typeface="华文隶书" panose="02010800040101010101" charset="-122"/>
              <a:cs typeface="Times New Roman" panose="02020603050405020304" charset="0"/>
            </a:endParaRPr>
          </a:p>
          <a:p>
            <a:pPr indent="266700" algn="just" eaLnBrk="0" hangingPunct="0"/>
            <a:r>
              <a:rPr lang="zh-CN" altLang="zh-CN" sz="2800">
                <a:latin typeface="Calibri" panose="020F0502020204030204" pitchFamily="34" charset="0"/>
                <a:ea typeface="华文隶书" panose="02010800040101010101" charset="-122"/>
                <a:cs typeface="Times New Roman" panose="02020603050405020304" charset="0"/>
              </a:rPr>
              <a:t>                                          黄河流域、长江流域、秦岭</a:t>
            </a:r>
            <a:r>
              <a:rPr lang="en-US" altLang="zh-CN" sz="2800">
                <a:latin typeface="Calibri" panose="020F0502020204030204" pitchFamily="34" charset="0"/>
                <a:ea typeface="华文隶书" panose="02010800040101010101" charset="-122"/>
                <a:cs typeface="Times New Roman" panose="02020603050405020304" charset="0"/>
              </a:rPr>
              <a:t>-</a:t>
            </a:r>
            <a:r>
              <a:rPr lang="zh-CN" altLang="zh-CN" sz="2800">
                <a:latin typeface="Calibri" panose="020F0502020204030204" pitchFamily="34" charset="0"/>
                <a:ea typeface="华文隶书" panose="02010800040101010101" charset="-122"/>
                <a:cs typeface="Times New Roman" panose="02020603050405020304" charset="0"/>
              </a:rPr>
              <a:t>淮河、中原地区、岭南地区、东部地区、西部地区等</a:t>
            </a:r>
            <a:endParaRPr lang="zh-CN" altLang="zh-CN" sz="2800">
              <a:latin typeface="Calibri" panose="020F0502020204030204" pitchFamily="34" charset="0"/>
              <a:ea typeface="华文隶书" panose="02010800040101010101" charset="-122"/>
              <a:cs typeface="Times New Roman" panose="02020603050405020304" charset="0"/>
            </a:endParaRPr>
          </a:p>
          <a:p>
            <a:pPr indent="266700" algn="just" eaLnBrk="0" hangingPunct="0"/>
            <a:r>
              <a:rPr lang="zh-CN"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rPr>
              <a:t>（</a:t>
            </a:r>
            <a:r>
              <a:rPr lang="en-US"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rPr>
              <a:t>2</a:t>
            </a:r>
            <a:r>
              <a:rPr lang="zh-CN"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rPr>
              <a:t>）重要的历史事物的地理位置、古今地名对照。</a:t>
            </a:r>
            <a:endParaRPr lang="zh-CN"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endParaRPr>
          </a:p>
          <a:p>
            <a:pPr indent="266700" algn="just" eaLnBrk="0" hangingPunct="0"/>
            <a:endParaRPr lang="zh-CN" altLang="zh-CN" sz="2800">
              <a:latin typeface="Calibri" panose="020F0502020204030204" pitchFamily="34" charset="0"/>
              <a:ea typeface="华文隶书" panose="02010800040101010101" charset="-122"/>
              <a:cs typeface="Times New Roman" panose="02020603050405020304" charset="0"/>
            </a:endParaRPr>
          </a:p>
        </p:txBody>
      </p:sp>
      <p:sp>
        <p:nvSpPr>
          <p:cNvPr id="5" name="矩形 4"/>
          <p:cNvSpPr/>
          <p:nvPr/>
        </p:nvSpPr>
        <p:spPr>
          <a:xfrm>
            <a:off x="861060" y="3013710"/>
            <a:ext cx="7911465" cy="953135"/>
          </a:xfrm>
          <a:prstGeom prst="rect">
            <a:avLst/>
          </a:prstGeom>
        </p:spPr>
        <p:txBody>
          <a:bodyPr wrap="square">
            <a:spAutoFit/>
          </a:bodyPr>
          <a:lstStyle/>
          <a:p>
            <a:pPr eaLnBrk="0" hangingPunct="0">
              <a:defRPr/>
            </a:pPr>
            <a:r>
              <a:rPr lang="zh-CN" altLang="zh-CN" sz="2800" kern="100" dirty="0">
                <a:solidFill>
                  <a:srgbClr val="FF0000"/>
                </a:solidFill>
                <a:latin typeface="黑体" panose="02010609060101010101" pitchFamily="49" charset="-122"/>
                <a:ea typeface="黑体" panose="02010609060101010101" pitchFamily="49" charset="-122"/>
                <a:cs typeface="Times New Roman" panose="02020603050405020304" charset="0"/>
              </a:rPr>
              <a:t>北京——蓟、幽州、燕京、南京、中都、大都、</a:t>
            </a:r>
            <a:endParaRPr lang="zh-CN" altLang="zh-CN" sz="2800" kern="100" dirty="0">
              <a:solidFill>
                <a:srgbClr val="FF0000"/>
              </a:solidFill>
              <a:latin typeface="黑体" panose="02010609060101010101" pitchFamily="49" charset="-122"/>
              <a:ea typeface="黑体" panose="02010609060101010101" pitchFamily="49" charset="-122"/>
              <a:cs typeface="Times New Roman" panose="02020603050405020304" charset="0"/>
            </a:endParaRPr>
          </a:p>
          <a:p>
            <a:pPr eaLnBrk="0" hangingPunct="0">
              <a:defRPr/>
            </a:pPr>
            <a:r>
              <a:rPr lang="en-US" altLang="zh-CN" sz="2800" kern="100" dirty="0">
                <a:solidFill>
                  <a:srgbClr val="FF0000"/>
                </a:solidFill>
                <a:latin typeface="黑体" panose="02010609060101010101" pitchFamily="49" charset="-122"/>
                <a:ea typeface="黑体" panose="02010609060101010101" pitchFamily="49" charset="-122"/>
                <a:cs typeface="Times New Roman" panose="02020603050405020304" charset="0"/>
              </a:rPr>
              <a:t>        </a:t>
            </a:r>
            <a:r>
              <a:rPr lang="zh-CN" altLang="zh-CN" sz="2800" kern="100" dirty="0">
                <a:solidFill>
                  <a:srgbClr val="FF0000"/>
                </a:solidFill>
                <a:latin typeface="黑体" panose="02010609060101010101" pitchFamily="49" charset="-122"/>
                <a:ea typeface="黑体" panose="02010609060101010101" pitchFamily="49" charset="-122"/>
                <a:cs typeface="Times New Roman" panose="02020603050405020304" charset="0"/>
              </a:rPr>
              <a:t>北平、北京、京师、北平</a:t>
            </a:r>
            <a:r>
              <a:rPr lang="zh-CN" altLang="en-US" sz="2800" kern="100" dirty="0">
                <a:solidFill>
                  <a:srgbClr val="FF0000"/>
                </a:solidFill>
                <a:latin typeface="黑体" panose="02010609060101010101" pitchFamily="49" charset="-122"/>
                <a:ea typeface="黑体" panose="02010609060101010101" pitchFamily="49" charset="-122"/>
                <a:cs typeface="Times New Roman" panose="02020603050405020304" charset="0"/>
              </a:rPr>
              <a:t>、北京</a:t>
            </a:r>
            <a:endParaRPr lang="zh-CN" altLang="en-US" sz="2800" kern="100" dirty="0">
              <a:solidFill>
                <a:srgbClr val="FF0000"/>
              </a:solidFill>
              <a:latin typeface="黑体" panose="02010609060101010101" pitchFamily="49" charset="-122"/>
              <a:ea typeface="黑体" panose="02010609060101010101" pitchFamily="49" charset="-122"/>
              <a:cs typeface="Times New Roman" panose="02020603050405020304" charset="0"/>
            </a:endParaRPr>
          </a:p>
        </p:txBody>
      </p:sp>
      <p:sp>
        <p:nvSpPr>
          <p:cNvPr id="6" name="矩形 5"/>
          <p:cNvSpPr/>
          <p:nvPr/>
        </p:nvSpPr>
        <p:spPr>
          <a:xfrm>
            <a:off x="-300990" y="4090035"/>
            <a:ext cx="9770745" cy="1753235"/>
          </a:xfrm>
          <a:prstGeom prst="rect">
            <a:avLst/>
          </a:prstGeom>
        </p:spPr>
        <p:txBody>
          <a:bodyPr wrap="square">
            <a:spAutoFit/>
          </a:bodyPr>
          <a:lstStyle/>
          <a:p>
            <a:pPr indent="266700" algn="just" eaLnBrk="0" hangingPunct="0">
              <a:spcAft>
                <a:spcPts val="0"/>
              </a:spcAft>
              <a:defRPr/>
            </a:pPr>
            <a:r>
              <a:rPr lang="zh-CN" altLang="zh-CN" sz="2800" b="1" kern="100" dirty="0">
                <a:solidFill>
                  <a:schemeClr val="accent5"/>
                </a:solidFill>
                <a:latin typeface="Calibri" panose="020F0502020204030204" pitchFamily="34" charset="0"/>
                <a:ea typeface="宋体" panose="02010600030101010101" pitchFamily="2" charset="-122"/>
                <a:cs typeface="Times New Roman" panose="02020603050405020304" charset="0"/>
              </a:rPr>
              <a:t>（</a:t>
            </a:r>
            <a:r>
              <a:rPr lang="en-US" altLang="zh-CN" sz="2800" b="1" kern="100" dirty="0">
                <a:solidFill>
                  <a:schemeClr val="accent5"/>
                </a:solidFill>
                <a:latin typeface="Calibri" panose="020F0502020204030204" pitchFamily="34" charset="0"/>
                <a:ea typeface="宋体" panose="02010600030101010101" pitchFamily="2" charset="-122"/>
                <a:cs typeface="Times New Roman" panose="02020603050405020304" charset="0"/>
              </a:rPr>
              <a:t>3</a:t>
            </a:r>
            <a:r>
              <a:rPr lang="zh-CN" altLang="zh-CN" sz="2800" b="1" kern="100" dirty="0">
                <a:solidFill>
                  <a:schemeClr val="accent5"/>
                </a:solidFill>
                <a:latin typeface="Calibri" panose="020F0502020204030204" pitchFamily="34" charset="0"/>
                <a:ea typeface="宋体" panose="02010600030101010101" pitchFamily="2" charset="-122"/>
                <a:cs typeface="Times New Roman" panose="02020603050405020304" charset="0"/>
              </a:rPr>
              <a:t>）一些必要的地理常识：</a:t>
            </a:r>
            <a:endParaRPr lang="zh-CN" altLang="zh-CN" sz="2800" b="1" kern="100" dirty="0">
              <a:solidFill>
                <a:schemeClr val="accent5"/>
              </a:solidFill>
              <a:latin typeface="Calibri" panose="020F0502020204030204" pitchFamily="34" charset="0"/>
              <a:ea typeface="宋体" panose="02010600030101010101" pitchFamily="2" charset="-122"/>
              <a:cs typeface="Times New Roman" panose="02020603050405020304" charset="0"/>
            </a:endParaRPr>
          </a:p>
          <a:p>
            <a:pPr indent="266700" algn="just" eaLnBrk="0" hangingPunct="0">
              <a:spcAft>
                <a:spcPts val="0"/>
              </a:spcAft>
              <a:defRPr/>
            </a:pPr>
            <a:r>
              <a:rPr lang="en-US" altLang="zh-CN" sz="2800" kern="100" dirty="0">
                <a:latin typeface="Calibri" panose="020F0502020204030204" pitchFamily="34" charset="0"/>
                <a:ea typeface="宋体" panose="02010600030101010101" pitchFamily="2" charset="-122"/>
                <a:cs typeface="Times New Roman" panose="02020603050405020304" charset="0"/>
              </a:rPr>
              <a:t>     </a:t>
            </a:r>
            <a:r>
              <a:rPr lang="zh-CN" altLang="zh-CN" sz="2800" kern="100" dirty="0">
                <a:latin typeface="Calibri" panose="020F0502020204030204" pitchFamily="34" charset="0"/>
                <a:ea typeface="宋体" panose="02010600030101010101" pitchFamily="2" charset="-122"/>
                <a:cs typeface="Times New Roman" panose="02020603050405020304" charset="0"/>
              </a:rPr>
              <a:t>江左——长江东面</a:t>
            </a:r>
            <a:r>
              <a:rPr lang="en-US" altLang="zh-CN" sz="2800" kern="100" dirty="0">
                <a:latin typeface="Calibri" panose="020F0502020204030204" pitchFamily="34" charset="0"/>
                <a:ea typeface="宋体" panose="02010600030101010101" pitchFamily="2" charset="-122"/>
                <a:cs typeface="Times New Roman" panose="02020603050405020304" charset="0"/>
              </a:rPr>
              <a:t>                </a:t>
            </a:r>
            <a:r>
              <a:rPr lang="zh-CN" altLang="zh-CN" sz="2800" kern="100" dirty="0">
                <a:latin typeface="Calibri" panose="020F0502020204030204" pitchFamily="34" charset="0"/>
                <a:ea typeface="宋体" panose="02010600030101010101" pitchFamily="2" charset="-122"/>
                <a:cs typeface="Times New Roman" panose="02020603050405020304" charset="0"/>
              </a:rPr>
              <a:t>山东——山的东面。</a:t>
            </a:r>
            <a:endParaRPr lang="zh-CN" altLang="zh-CN" sz="2800" kern="100" dirty="0">
              <a:latin typeface="Calibri" panose="020F0502020204030204" pitchFamily="34" charset="0"/>
              <a:ea typeface="宋体" panose="02010600030101010101" pitchFamily="2" charset="-122"/>
              <a:cs typeface="Times New Roman" panose="02020603050405020304" charset="0"/>
            </a:endParaRPr>
          </a:p>
          <a:p>
            <a:pPr indent="266700" algn="just" eaLnBrk="0" hangingPunct="0">
              <a:spcAft>
                <a:spcPts val="0"/>
              </a:spcAft>
              <a:defRPr/>
            </a:pPr>
            <a:r>
              <a:rPr lang="zh-CN" altLang="zh-CN" sz="2400" kern="100" dirty="0">
                <a:latin typeface="Calibri" panose="020F0502020204030204" pitchFamily="34" charset="0"/>
                <a:ea typeface="宋体" panose="02010600030101010101" pitchFamily="2" charset="-122"/>
                <a:cs typeface="Times New Roman" panose="02020603050405020304" charset="0"/>
              </a:rPr>
              <a:t> 关东——古代</a:t>
            </a:r>
            <a:r>
              <a:rPr lang="zh-CN" altLang="en-US" sz="2400" kern="100" dirty="0">
                <a:latin typeface="Calibri" panose="020F0502020204030204" pitchFamily="34" charset="0"/>
                <a:ea typeface="宋体" panose="02010600030101010101" pitchFamily="2" charset="-122"/>
                <a:cs typeface="Times New Roman" panose="02020603050405020304" charset="0"/>
              </a:rPr>
              <a:t>指函谷关以东，</a:t>
            </a:r>
            <a:r>
              <a:rPr lang="zh-CN" altLang="zh-CN" sz="2400" kern="100" dirty="0">
                <a:latin typeface="Calibri" panose="020F0502020204030204" pitchFamily="34" charset="0"/>
                <a:ea typeface="宋体" panose="02010600030101010101" pitchFamily="2" charset="-122"/>
                <a:cs typeface="Times New Roman" panose="02020603050405020304" charset="0"/>
              </a:rPr>
              <a:t>近代指山海关以东的东北地区。</a:t>
            </a:r>
            <a:endParaRPr lang="zh-CN" altLang="zh-CN" sz="2400" kern="100" dirty="0">
              <a:latin typeface="Calibri" panose="020F0502020204030204" pitchFamily="34" charset="0"/>
              <a:ea typeface="宋体" panose="02010600030101010101" pitchFamily="2" charset="-122"/>
              <a:cs typeface="Times New Roman" panose="02020603050405020304" charset="0"/>
            </a:endParaRPr>
          </a:p>
          <a:p>
            <a:pPr eaLnBrk="0" hangingPunct="0">
              <a:defRPr/>
            </a:pPr>
            <a:r>
              <a:rPr lang="en-US" altLang="zh-CN" sz="2800" kern="100" dirty="0">
                <a:latin typeface="Calibri" panose="020F0502020204030204" pitchFamily="34" charset="0"/>
                <a:ea typeface="宋体" panose="02010600030101010101" pitchFamily="2" charset="-122"/>
                <a:cs typeface="Times New Roman" panose="02020603050405020304" charset="0"/>
              </a:rPr>
              <a:t>   </a:t>
            </a:r>
            <a:r>
              <a:rPr lang="zh-CN" altLang="zh-CN" sz="2800" kern="100" dirty="0">
                <a:latin typeface="Calibri" panose="020F0502020204030204" pitchFamily="34" charset="0"/>
                <a:ea typeface="宋体" panose="02010600030101010101" pitchFamily="2" charset="-122"/>
                <a:cs typeface="Times New Roman" panose="02020603050405020304" charset="0"/>
              </a:rPr>
              <a:t>山水阴阳——古代以山南、水北为阳，以山北、水南为阴。</a:t>
            </a:r>
            <a:endParaRPr lang="zh-CN" altLang="en-US" sz="2800" kern="100" dirty="0">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107633" y="6187758"/>
            <a:ext cx="7416800" cy="460375"/>
          </a:xfrm>
          <a:prstGeom prst="rect">
            <a:avLst/>
          </a:prstGeom>
        </p:spPr>
        <p:txBody>
          <a:bodyPr>
            <a:spAutoFit/>
          </a:bodyPr>
          <a:lstStyle/>
          <a:p>
            <a:pPr algn="just" eaLnBrk="0" hangingPunct="0">
              <a:spcAft>
                <a:spcPts val="0"/>
              </a:spcAft>
              <a:defRPr/>
            </a:pPr>
            <a:r>
              <a:rPr lang="zh-CN" altLang="en-US" sz="2400" b="1" kern="100" dirty="0">
                <a:solidFill>
                  <a:schemeClr val="accent5"/>
                </a:solidFill>
                <a:latin typeface="Calibri" panose="020F0502020204030204" pitchFamily="34" charset="0"/>
                <a:ea typeface="宋体" panose="02010600030101010101" pitchFamily="2" charset="-122"/>
                <a:cs typeface="Times New Roman" panose="02020603050405020304" charset="0"/>
              </a:rPr>
              <a:t>（</a:t>
            </a:r>
            <a:r>
              <a:rPr lang="en-US" altLang="zh-CN" sz="2400" b="1" kern="100" dirty="0">
                <a:solidFill>
                  <a:schemeClr val="accent5"/>
                </a:solidFill>
                <a:latin typeface="Calibri" panose="020F0502020204030204" pitchFamily="34" charset="0"/>
                <a:ea typeface="宋体" panose="02010600030101010101" pitchFamily="2" charset="-122"/>
                <a:cs typeface="Times New Roman" panose="02020603050405020304" charset="0"/>
              </a:rPr>
              <a:t>4</a:t>
            </a:r>
            <a:r>
              <a:rPr lang="zh-CN" altLang="en-US" sz="2400" b="1" kern="100" dirty="0">
                <a:solidFill>
                  <a:schemeClr val="accent5"/>
                </a:solidFill>
                <a:latin typeface="Calibri" panose="020F0502020204030204" pitchFamily="34" charset="0"/>
                <a:ea typeface="宋体" panose="02010600030101010101" pitchFamily="2" charset="-122"/>
                <a:cs typeface="Times New Roman" panose="02020603050405020304" charset="0"/>
              </a:rPr>
              <a:t>）</a:t>
            </a:r>
            <a:r>
              <a:rPr lang="zh-CN" altLang="zh-CN" sz="2400" b="1" kern="100" dirty="0">
                <a:solidFill>
                  <a:schemeClr val="accent5"/>
                </a:solidFill>
                <a:latin typeface="Calibri" panose="020F0502020204030204" pitchFamily="34" charset="0"/>
                <a:ea typeface="宋体" panose="02010600030101010101" pitchFamily="2" charset="-122"/>
                <a:cs typeface="Times New Roman" panose="02020603050405020304" charset="0"/>
              </a:rPr>
              <a:t>特定的时空概念：</a:t>
            </a:r>
            <a:endParaRPr lang="zh-CN" altLang="zh-CN" sz="2400" b="1" kern="100" dirty="0">
              <a:solidFill>
                <a:schemeClr val="accent5"/>
              </a:solidFill>
              <a:latin typeface="Calibri" panose="020F0502020204030204" pitchFamily="34" charset="0"/>
              <a:ea typeface="宋体" panose="02010600030101010101" pitchFamily="2" charset="-122"/>
              <a:cs typeface="Times New Roman" panose="02020603050405020304" charset="0"/>
            </a:endParaRPr>
          </a:p>
        </p:txBody>
      </p:sp>
      <p:sp>
        <p:nvSpPr>
          <p:cNvPr id="8" name="矩形 7"/>
          <p:cNvSpPr>
            <a:spLocks noChangeArrowheads="1"/>
          </p:cNvSpPr>
          <p:nvPr/>
        </p:nvSpPr>
        <p:spPr bwMode="auto">
          <a:xfrm>
            <a:off x="4017328" y="6055678"/>
            <a:ext cx="1108075" cy="461962"/>
          </a:xfrm>
          <a:prstGeom prst="rect">
            <a:avLst/>
          </a:prstGeom>
          <a:noFill/>
          <a:ln w="9525">
            <a:noFill/>
            <a:miter lim="800000"/>
          </a:ln>
        </p:spPr>
        <p:txBody>
          <a:bodyPr wrap="none">
            <a:spAutoFit/>
          </a:bodyPr>
          <a:lstStyle/>
          <a:p>
            <a:pPr algn="just" eaLnBrk="0" hangingPunct="0"/>
            <a:r>
              <a:rPr lang="zh-CN" altLang="zh-CN" sz="2400" b="1" i="1">
                <a:solidFill>
                  <a:srgbClr val="FF0000"/>
                </a:solidFill>
                <a:latin typeface="幼圆" panose="02010509060101010101" charset="-122"/>
                <a:ea typeface="幼圆" panose="02010509060101010101" charset="-122"/>
                <a:cs typeface="Times New Roman" panose="02020603050405020304" charset="0"/>
              </a:rPr>
              <a:t>东西方</a:t>
            </a:r>
            <a:endParaRPr lang="zh-CN" altLang="zh-CN" b="1" i="1">
              <a:latin typeface="Calibri" panose="020F0502020204030204" pitchFamily="34" charset="0"/>
              <a:ea typeface="幼圆" panose="02010509060101010101" charset="-122"/>
              <a:cs typeface="Times New Roman" panose="02020603050405020304" charset="0"/>
            </a:endParaRPr>
          </a:p>
        </p:txBody>
      </p:sp>
      <p:cxnSp>
        <p:nvCxnSpPr>
          <p:cNvPr id="23" name="直接连接符 22"/>
          <p:cNvCxnSpPr/>
          <p:nvPr/>
        </p:nvCxnSpPr>
        <p:spPr>
          <a:xfrm flipV="1">
            <a:off x="395680" y="873424"/>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a:spLocks noChangeArrowheads="1"/>
          </p:cNvSpPr>
          <p:nvPr/>
        </p:nvSpPr>
        <p:spPr bwMode="auto">
          <a:xfrm>
            <a:off x="5125721" y="6056313"/>
            <a:ext cx="1407160" cy="460375"/>
          </a:xfrm>
          <a:prstGeom prst="rect">
            <a:avLst/>
          </a:prstGeom>
          <a:noFill/>
          <a:ln w="9525">
            <a:noFill/>
            <a:miter lim="800000"/>
          </a:ln>
        </p:spPr>
        <p:txBody>
          <a:bodyPr wrap="none">
            <a:spAutoFit/>
          </a:bodyPr>
          <a:p>
            <a:pPr algn="just" eaLnBrk="0" hangingPunct="0"/>
            <a:r>
              <a:rPr lang="zh-CN" altLang="zh-CN" sz="2400" b="1" i="1">
                <a:solidFill>
                  <a:srgbClr val="FF0000"/>
                </a:solidFill>
                <a:latin typeface="Calibri" panose="020F0502020204030204" pitchFamily="34" charset="0"/>
                <a:ea typeface="幼圆" panose="02010509060101010101" charset="-122"/>
                <a:cs typeface="Times New Roman" panose="02020603050405020304" charset="0"/>
              </a:rPr>
              <a:t>中间地带</a:t>
            </a:r>
            <a:endParaRPr lang="zh-CN" altLang="zh-CN" sz="2400" b="1" i="1">
              <a:solidFill>
                <a:srgbClr val="FF0000"/>
              </a:solidFill>
              <a:latin typeface="Calibri" panose="020F0502020204030204" pitchFamily="34" charset="0"/>
              <a:ea typeface="幼圆" panose="02010509060101010101" charset="-122"/>
              <a:cs typeface="Times New Roman" panose="02020603050405020304" charset="0"/>
            </a:endParaRPr>
          </a:p>
        </p:txBody>
      </p:sp>
      <p:sp>
        <p:nvSpPr>
          <p:cNvPr id="3" name="文本框 2"/>
          <p:cNvSpPr txBox="1"/>
          <p:nvPr/>
        </p:nvSpPr>
        <p:spPr>
          <a:xfrm>
            <a:off x="107950" y="1505585"/>
            <a:ext cx="3919220" cy="521970"/>
          </a:xfrm>
          <a:prstGeom prst="rect">
            <a:avLst/>
          </a:prstGeom>
          <a:noFill/>
        </p:spPr>
        <p:txBody>
          <a:bodyPr wrap="none" rtlCol="0" anchor="t">
            <a:spAutoFit/>
          </a:bodyPr>
          <a:p>
            <a:r>
              <a:rPr lang="zh-CN"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rPr>
              <a:t>（</a:t>
            </a:r>
            <a:r>
              <a:rPr lang="en-US"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rPr>
              <a:t>1</a:t>
            </a:r>
            <a:r>
              <a:rPr lang="zh-CN"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rPr>
              <a:t>）</a:t>
            </a:r>
            <a:r>
              <a:rPr lang="zh-CN" altLang="en-US" sz="2800">
                <a:solidFill>
                  <a:schemeClr val="accent5"/>
                </a:solidFill>
                <a:latin typeface="Calibri" panose="020F0502020204030204" pitchFamily="34" charset="0"/>
                <a:ea typeface="华文隶书" panose="02010800040101010101" charset="-122"/>
                <a:cs typeface="Times New Roman" panose="02020603050405020304" charset="0"/>
                <a:sym typeface="+mn-ea"/>
              </a:rPr>
              <a:t>常见的</a:t>
            </a:r>
            <a:r>
              <a:rPr lang="zh-CN" altLang="zh-CN" sz="2800">
                <a:solidFill>
                  <a:schemeClr val="accent5"/>
                </a:solidFill>
                <a:latin typeface="Calibri" panose="020F0502020204030204" pitchFamily="34" charset="0"/>
                <a:ea typeface="华文隶书" panose="02010800040101010101" charset="-122"/>
                <a:cs typeface="Times New Roman" panose="02020603050405020304" charset="0"/>
                <a:sym typeface="+mn-ea"/>
              </a:rPr>
              <a:t>地理名称：</a:t>
            </a:r>
            <a:endParaRPr lang="zh-CN" altLang="zh-CN" sz="2800" dirty="0" smtClean="0">
              <a:solidFill>
                <a:schemeClr val="accent5"/>
              </a:solidFill>
              <a:latin typeface="Calibri" panose="020F0502020204030204" pitchFamily="34" charset="0"/>
              <a:ea typeface="华文隶书" panose="02010800040101010101" charset="-122"/>
              <a:cs typeface="Times New Roman" panose="02020603050405020304" charset="0"/>
              <a:sym typeface="+mn-ea"/>
            </a:endParaRPr>
          </a:p>
        </p:txBody>
      </p:sp>
      <p:sp>
        <p:nvSpPr>
          <p:cNvPr id="4" name="矩形 3"/>
          <p:cNvSpPr>
            <a:spLocks noChangeArrowheads="1"/>
          </p:cNvSpPr>
          <p:nvPr/>
        </p:nvSpPr>
        <p:spPr bwMode="auto">
          <a:xfrm>
            <a:off x="6651626" y="6056948"/>
            <a:ext cx="1101090" cy="460375"/>
          </a:xfrm>
          <a:prstGeom prst="rect">
            <a:avLst/>
          </a:prstGeom>
          <a:noFill/>
          <a:ln w="9525">
            <a:noFill/>
            <a:miter lim="800000"/>
          </a:ln>
        </p:spPr>
        <p:txBody>
          <a:bodyPr wrap="none">
            <a:spAutoFit/>
          </a:bodyPr>
          <a:p>
            <a:pPr algn="just" eaLnBrk="0" hangingPunct="0"/>
            <a:r>
              <a:rPr lang="zh-CN" altLang="zh-CN" sz="2400" b="1" i="1">
                <a:solidFill>
                  <a:srgbClr val="FF0000"/>
                </a:solidFill>
                <a:latin typeface="Calibri" panose="020F0502020204030204" pitchFamily="34" charset="0"/>
                <a:ea typeface="幼圆" panose="02010509060101010101" charset="-122"/>
                <a:cs typeface="Times New Roman" panose="02020603050405020304" charset="0"/>
              </a:rPr>
              <a:t>沦陷区</a:t>
            </a:r>
            <a:endParaRPr lang="zh-CN" altLang="zh-CN" sz="2400" b="1" i="1">
              <a:solidFill>
                <a:srgbClr val="FF0000"/>
              </a:solidFill>
              <a:latin typeface="Calibri" panose="020F0502020204030204" pitchFamily="34" charset="0"/>
              <a:ea typeface="幼圆" panose="02010509060101010101" charset="-122"/>
              <a:cs typeface="Times New Roman" panose="02020603050405020304" charset="0"/>
            </a:endParaRPr>
          </a:p>
        </p:txBody>
      </p:sp>
      <p:sp>
        <p:nvSpPr>
          <p:cNvPr id="9" name="矩形 8"/>
          <p:cNvSpPr>
            <a:spLocks noChangeArrowheads="1"/>
          </p:cNvSpPr>
          <p:nvPr/>
        </p:nvSpPr>
        <p:spPr bwMode="auto">
          <a:xfrm>
            <a:off x="7905751" y="6056948"/>
            <a:ext cx="1101090" cy="460375"/>
          </a:xfrm>
          <a:prstGeom prst="rect">
            <a:avLst/>
          </a:prstGeom>
          <a:noFill/>
          <a:ln w="9525">
            <a:noFill/>
            <a:miter lim="800000"/>
          </a:ln>
        </p:spPr>
        <p:txBody>
          <a:bodyPr wrap="none">
            <a:spAutoFit/>
          </a:bodyPr>
          <a:p>
            <a:pPr algn="just" eaLnBrk="0" hangingPunct="0"/>
            <a:r>
              <a:rPr lang="zh-CN" altLang="zh-CN" sz="2400" b="1" i="1">
                <a:solidFill>
                  <a:srgbClr val="FF0000"/>
                </a:solidFill>
                <a:latin typeface="Calibri" panose="020F0502020204030204" pitchFamily="34" charset="0"/>
                <a:ea typeface="幼圆" panose="02010509060101010101" charset="-122"/>
                <a:cs typeface="Times New Roman" panose="02020603050405020304" charset="0"/>
              </a:rPr>
              <a:t>洋务派</a:t>
            </a:r>
            <a:endParaRPr lang="zh-CN" altLang="zh-CN" sz="2400" b="1" i="1">
              <a:solidFill>
                <a:srgbClr val="FF0000"/>
              </a:solidFill>
              <a:latin typeface="Calibri" panose="020F0502020204030204" pitchFamily="34" charset="0"/>
              <a:ea typeface="幼圆" panose="02010509060101010101" charset="-122"/>
              <a:cs typeface="Times New Roman" panose="02020603050405020304" charset="0"/>
            </a:endParaRPr>
          </a:p>
        </p:txBody>
      </p:sp>
      <p:pic>
        <p:nvPicPr>
          <p:cNvPr id="10" name="图片 9" descr="timgtmk"/>
          <p:cNvPicPr>
            <a:picLocks noChangeAspect="1"/>
          </p:cNvPicPr>
          <p:nvPr/>
        </p:nvPicPr>
        <p:blipFill>
          <a:blip r:embed="rId1"/>
          <a:stretch>
            <a:fillRect/>
          </a:stretch>
        </p:blipFill>
        <p:spPr>
          <a:xfrm>
            <a:off x="15240" y="1124585"/>
            <a:ext cx="9138920" cy="61448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anim calcmode="lin" valueType="num">
                                      <p:cBhvr additive="base">
                                        <p:cTn id="7"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nodeType="clickEffect">
                                  <p:stCondLst>
                                    <p:cond delay="0"/>
                                  </p:stCondLst>
                                  <p:childTnLst>
                                    <p:animEffect transition="out" filter="diamond(out)">
                                      <p:cBhvr>
                                        <p:cTn id="17" dur="2000"/>
                                        <p:tgtEl>
                                          <p:spTgt spid="10"/>
                                        </p:tgtEl>
                                      </p:cBhvr>
                                    </p:animEffect>
                                    <p:set>
                                      <p:cBhvr>
                                        <p:cTn id="18" dur="1" fill="hold">
                                          <p:stCondLst>
                                            <p:cond delay="19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linds(horizontal)">
                                      <p:cBhvr>
                                        <p:cTn id="31" dur="500"/>
                                        <p:tgtEl>
                                          <p:spTgt spid="6">
                                            <p:txEl>
                                              <p:pRg st="2" end="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linds(horizontal)">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1"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1"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fltVal val="0"/>
                                          </p:val>
                                        </p:tav>
                                        <p:tav tm="100000">
                                          <p:val>
                                            <p:strVal val="#ppt_w"/>
                                          </p:val>
                                        </p:tav>
                                      </p:tavLst>
                                    </p:anim>
                                    <p:anim calcmode="lin" valueType="num">
                                      <p:cBhvr>
                                        <p:cTn id="63" dur="1000" fill="hold"/>
                                        <p:tgtEl>
                                          <p:spTgt spid="9"/>
                                        </p:tgtEl>
                                        <p:attrNameLst>
                                          <p:attrName>ppt_h</p:attrName>
                                        </p:attrNameLst>
                                      </p:cBhvr>
                                      <p:tavLst>
                                        <p:tav tm="0">
                                          <p:val>
                                            <p:fltVal val="0"/>
                                          </p:val>
                                        </p:tav>
                                        <p:tav tm="100000">
                                          <p:val>
                                            <p:strVal val="#ppt_h"/>
                                          </p:val>
                                        </p:tav>
                                      </p:tavLst>
                                    </p:anim>
                                    <p:anim calcmode="lin" valueType="num">
                                      <p:cBhvr>
                                        <p:cTn id="64" dur="1000" fill="hold"/>
                                        <p:tgtEl>
                                          <p:spTgt spid="9"/>
                                        </p:tgtEl>
                                        <p:attrNameLst>
                                          <p:attrName>style.rotation</p:attrName>
                                        </p:attrNameLst>
                                      </p:cBhvr>
                                      <p:tavLst>
                                        <p:tav tm="0">
                                          <p:val>
                                            <p:fltVal val="90"/>
                                          </p:val>
                                        </p:tav>
                                        <p:tav tm="100000">
                                          <p:val>
                                            <p:fltVal val="0"/>
                                          </p:val>
                                        </p:tav>
                                      </p:tavLst>
                                    </p:anim>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1"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linds(horizontal)">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1"/>
      <p:bldP spid="2" grpId="1"/>
      <p:bldP spid="4" grpId="0"/>
      <p:bldP spid="4"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309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1" name="圆角矩形 20"/>
          <p:cNvSpPr/>
          <p:nvPr/>
        </p:nvSpPr>
        <p:spPr>
          <a:xfrm rot="2700000">
            <a:off x="360952" y="458133"/>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82907" y="3583909"/>
            <a:ext cx="1759540" cy="443130"/>
            <a:chOff x="3838575" y="2712368"/>
            <a:chExt cx="1604974" cy="368530"/>
          </a:xfrm>
        </p:grpSpPr>
        <p:cxnSp>
          <p:nvCxnSpPr>
            <p:cNvPr id="8" name="直接连接符 7"/>
            <p:cNvCxnSpPr/>
            <p:nvPr/>
          </p:nvCxnSpPr>
          <p:spPr>
            <a:xfrm>
              <a:off x="3838575" y="2892218"/>
              <a:ext cx="59318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52634" y="2911353"/>
              <a:ext cx="49091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405565" y="2712368"/>
              <a:ext cx="186017" cy="18946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07526" y="2899283"/>
              <a:ext cx="171299" cy="1744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543202" y="2717130"/>
              <a:ext cx="316707" cy="3637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209074" y="3154316"/>
            <a:ext cx="1687855" cy="1688466"/>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3600" b="1" dirty="0"/>
              <a:t>时空观念</a:t>
            </a:r>
            <a:endParaRPr lang="zh-CN" altLang="en-US" sz="3600" b="1" dirty="0"/>
          </a:p>
        </p:txBody>
      </p:sp>
      <p:sp>
        <p:nvSpPr>
          <p:cNvPr id="17" name="矩形 16"/>
          <p:cNvSpPr/>
          <p:nvPr/>
        </p:nvSpPr>
        <p:spPr>
          <a:xfrm>
            <a:off x="391160" y="245745"/>
            <a:ext cx="5565140"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六、时空观念   专题复习示例</a:t>
            </a:r>
            <a:endParaRPr lang="zh-CN" altLang="en-US" sz="2800" dirty="0">
              <a:solidFill>
                <a:schemeClr val="tx2"/>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442970" y="3154045"/>
            <a:ext cx="5542915" cy="156845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3200" b="1" dirty="0" smtClean="0">
                <a:solidFill>
                  <a:srgbClr val="C30D23"/>
                </a:solidFill>
                <a:latin typeface="微软雅黑" panose="020B0503020204020204" pitchFamily="34" charset="-122"/>
                <a:ea typeface="微软雅黑" panose="020B0503020204020204" pitchFamily="34" charset="-122"/>
              </a:rPr>
              <a:t>专题复习</a:t>
            </a:r>
            <a:endParaRPr lang="zh-CN" altLang="en-US" sz="3200" b="1" dirty="0" smtClean="0">
              <a:solidFill>
                <a:srgbClr val="C30D23"/>
              </a:solidFill>
              <a:latin typeface="微软雅黑" panose="020B0503020204020204" pitchFamily="34" charset="-122"/>
              <a:ea typeface="微软雅黑" panose="020B0503020204020204" pitchFamily="34" charset="-122"/>
            </a:endParaRPr>
          </a:p>
          <a:p>
            <a:endParaRPr lang="zh-CN" altLang="en-US" sz="3200" b="1" dirty="0" smtClean="0">
              <a:solidFill>
                <a:srgbClr val="C30D23"/>
              </a:solidFill>
              <a:latin typeface="微软雅黑" panose="020B0503020204020204" pitchFamily="34" charset="-122"/>
              <a:ea typeface="微软雅黑" panose="020B0503020204020204" pitchFamily="34" charset="-122"/>
            </a:endParaRPr>
          </a:p>
          <a:p>
            <a:r>
              <a:rPr lang="zh-CN" altLang="en-US" sz="3200" b="1" dirty="0" smtClean="0">
                <a:solidFill>
                  <a:schemeClr val="tx1"/>
                </a:solidFill>
                <a:latin typeface="微软雅黑" panose="020B0503020204020204" pitchFamily="34" charset="-122"/>
                <a:ea typeface="微软雅黑" panose="020B0503020204020204" pitchFamily="34" charset="-122"/>
              </a:rPr>
              <a:t>以古代中国人口迁移为例</a:t>
            </a:r>
            <a:r>
              <a:rPr lang="zh-CN" altLang="en-US" sz="3200" b="1" dirty="0" smtClean="0">
                <a:latin typeface="微软雅黑" panose="020B0503020204020204" pitchFamily="34" charset="-122"/>
                <a:ea typeface="微软雅黑" panose="020B0503020204020204" pitchFamily="34" charset="-122"/>
              </a:rPr>
              <a:t>  </a:t>
            </a:r>
            <a:endParaRPr lang="zh-CN" altLang="en-US" sz="32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0" fill="hold" nodeType="afterEffect">
                                  <p:stCondLst>
                                    <p:cond delay="0"/>
                                  </p:stCondLst>
                                  <p:childTnLst>
                                    <p:animEffect transition="out" filter="fade">
                                      <p:cBhvr>
                                        <p:cTn id="6" dur="100" tmFilter="0, 0; .2, .5; .8, .5; 1, 0"/>
                                        <p:tgtEl>
                                          <p:spTgt spid="7"/>
                                        </p:tgtEl>
                                      </p:cBhvr>
                                    </p:animEffect>
                                    <p:animScale>
                                      <p:cBhvr>
                                        <p:cTn id="7" dur="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120" y="194310"/>
            <a:ext cx="9123680" cy="4030980"/>
          </a:xfrm>
          <a:prstGeom prst="rect">
            <a:avLst/>
          </a:prstGeom>
          <a:noFill/>
        </p:spPr>
        <p:txBody>
          <a:bodyPr wrap="none" rtlCol="0">
            <a:spAutoFit/>
          </a:bodyPr>
          <a:p>
            <a:r>
              <a:rPr lang="zh-CN" altLang="en-US" sz="3200" dirty="0" smtClean="0">
                <a:solidFill>
                  <a:schemeClr val="tx2"/>
                </a:solidFill>
                <a:latin typeface="微软雅黑" panose="020B0503020204020204" pitchFamily="34" charset="-122"/>
                <a:ea typeface="微软雅黑" panose="020B0503020204020204" pitchFamily="34" charset="-122"/>
              </a:rPr>
              <a:t>秦初移民</a:t>
            </a:r>
            <a:endParaRPr lang="zh-CN" altLang="en-US" sz="3200" dirty="0" smtClean="0">
              <a:solidFill>
                <a:schemeClr val="tx2"/>
              </a:solidFill>
              <a:latin typeface="微软雅黑" panose="020B0503020204020204" pitchFamily="34" charset="-122"/>
              <a:ea typeface="微软雅黑" panose="020B0503020204020204" pitchFamily="34" charset="-122"/>
            </a:endParaRPr>
          </a:p>
          <a:p>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迁徙内地居民至新征服的河套和岭南地区。将六国</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的富豪大户大量迁离原地，如迁徙关东六国地区的</a:t>
            </a:r>
            <a:endParaRPr lang="zh-CN" altLang="en-US" sz="3200" dirty="0" smtClean="0">
              <a:latin typeface="微软雅黑" panose="020B0503020204020204" pitchFamily="34" charset="-122"/>
              <a:ea typeface="微软雅黑" panose="020B0503020204020204" pitchFamily="34" charset="-122"/>
            </a:endParaRPr>
          </a:p>
          <a:p>
            <a:r>
              <a:rPr lang="en-US" altLang="zh-CN" sz="3200" dirty="0" smtClean="0">
                <a:latin typeface="微软雅黑" panose="020B0503020204020204" pitchFamily="34" charset="-122"/>
                <a:ea typeface="微软雅黑" panose="020B0503020204020204" pitchFamily="34" charset="-122"/>
              </a:rPr>
              <a:t>12</a:t>
            </a:r>
            <a:r>
              <a:rPr lang="zh-CN" altLang="en-US" sz="3200" dirty="0" smtClean="0">
                <a:latin typeface="微软雅黑" panose="020B0503020204020204" pitchFamily="34" charset="-122"/>
                <a:ea typeface="微软雅黑" panose="020B0503020204020204" pitchFamily="34" charset="-122"/>
              </a:rPr>
              <a:t>万户富豪至咸阳，如《史记</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货殖列传》说</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蜀</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卓氏之先，赵人也，用铁冶富。秦破赵，迁卓氏致</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之临邛</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。又迁徙关东地区</a:t>
            </a:r>
            <a:r>
              <a:rPr lang="en-US" altLang="zh-CN" sz="3200" dirty="0" smtClean="0">
                <a:latin typeface="微软雅黑" panose="020B0503020204020204" pitchFamily="34" charset="-122"/>
                <a:ea typeface="微软雅黑" panose="020B0503020204020204" pitchFamily="34" charset="-122"/>
              </a:rPr>
              <a:t>3</a:t>
            </a:r>
            <a:r>
              <a:rPr lang="zh-CN" altLang="en-US" sz="3200" dirty="0" smtClean="0">
                <a:latin typeface="微软雅黑" panose="020B0503020204020204" pitchFamily="34" charset="-122"/>
                <a:ea typeface="微软雅黑" panose="020B0503020204020204" pitchFamily="34" charset="-122"/>
              </a:rPr>
              <a:t>万户至今陕西临潼、</a:t>
            </a:r>
            <a:endParaRPr lang="zh-CN" altLang="en-US" sz="3200" dirty="0" smtClean="0">
              <a:latin typeface="微软雅黑" panose="020B0503020204020204" pitchFamily="34" charset="-122"/>
              <a:ea typeface="微软雅黑" panose="020B0503020204020204" pitchFamily="34" charset="-122"/>
            </a:endParaRPr>
          </a:p>
          <a:p>
            <a:r>
              <a:rPr lang="en-US" altLang="zh-CN" sz="3200" dirty="0" smtClean="0">
                <a:latin typeface="微软雅黑" panose="020B0503020204020204" pitchFamily="34" charset="-122"/>
                <a:ea typeface="微软雅黑" panose="020B0503020204020204" pitchFamily="34" charset="-122"/>
              </a:rPr>
              <a:t>5</a:t>
            </a:r>
            <a:r>
              <a:rPr lang="zh-CN" altLang="en-US" sz="3200" dirty="0" smtClean="0">
                <a:latin typeface="微软雅黑" panose="020B0503020204020204" pitchFamily="34" charset="-122"/>
                <a:ea typeface="微软雅黑" panose="020B0503020204020204" pitchFamily="34" charset="-122"/>
              </a:rPr>
              <a:t>万户至今陕西淳化</a:t>
            </a:r>
            <a:r>
              <a:rPr lang="en-US" altLang="zh-CN" sz="3200" dirty="0" smtClean="0">
                <a:latin typeface="微软雅黑" panose="020B0503020204020204" pitchFamily="34" charset="-122"/>
                <a:ea typeface="微软雅黑" panose="020B0503020204020204" pitchFamily="34" charset="-122"/>
              </a:rPr>
              <a:t>……</a:t>
            </a:r>
            <a:endParaRPr lang="en-US" altLang="zh-CN" sz="3200"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605" y="433070"/>
            <a:ext cx="8909685" cy="5692775"/>
          </a:xfrm>
          <a:prstGeom prst="rect">
            <a:avLst/>
          </a:prstGeom>
          <a:noFill/>
        </p:spPr>
        <p:txBody>
          <a:bodyPr wrap="square" rtlCol="0" anchor="t">
            <a:spAutoFit/>
          </a:bodyPr>
          <a:p>
            <a:r>
              <a:rPr lang="zh-CN" altLang="en-US" sz="2800" dirty="0" smtClean="0">
                <a:latin typeface="微软雅黑" panose="020B0503020204020204" pitchFamily="34" charset="-122"/>
                <a:ea typeface="微软雅黑" panose="020B0503020204020204" pitchFamily="34" charset="-122"/>
              </a:rPr>
              <a:t>曾实施大规模的移民：元朔二年，招募10万人迁朔方，安置在今黄河、乌加河一带的河套平原和黄河以南地区，移民来源很广，主要来自关东（今太行山以东的河北、山东、河南、安徽等地）。元狩四年（前119年）关东连年遭受水灾，72万多贫民被迁往今内蒙古南部、山西西北部、陕西西北部、宁夏南部和甘肃河西走廊。元狩五年，“天下奸猾吏民”被迁往边区，估计有数万人。元封元年（前110年），今福建境内的闽越人被迁往江淮之间，估计有十余万人。加上其他一些由官方组织的移民，在20多年的时间里，完全由政府实施的移民不下120万。这些移民的绝大部分，从迁移到定居的费用完全由官方负担，沿途有大批官吏和士卒监护。移民迁移的距离至少数百公里，最远的有二三千公里。</a:t>
            </a:r>
            <a:endParaRPr lang="zh-CN" altLang="en-US" sz="28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154940" y="7620"/>
            <a:ext cx="1960880" cy="521970"/>
          </a:xfrm>
          <a:prstGeom prst="rect">
            <a:avLst/>
          </a:prstGeom>
          <a:noFill/>
        </p:spPr>
        <p:txBody>
          <a:bodyPr wrap="none" rtlCol="0" anchor="t">
            <a:spAutoFit/>
          </a:bodyPr>
          <a:p>
            <a:r>
              <a:rPr lang="zh-CN" altLang="en-US" sz="2800" b="1" dirty="0" smtClean="0">
                <a:solidFill>
                  <a:schemeClr val="tx2"/>
                </a:solidFill>
                <a:latin typeface="+mn-ea"/>
                <a:sym typeface="+mn-ea"/>
              </a:rPr>
              <a:t>汉武帝时期</a:t>
            </a:r>
            <a:endParaRPr lang="zh-CN" altLang="en-US" sz="2800" b="1" dirty="0" smtClean="0">
              <a:solidFill>
                <a:schemeClr val="tx2"/>
              </a:solidFill>
              <a:latin typeface="+mn-ea"/>
              <a:sym typeface="+mn-ea"/>
            </a:endParaRPr>
          </a:p>
        </p:txBody>
      </p:sp>
      <p:pic>
        <p:nvPicPr>
          <p:cNvPr id="4" name="图片 3" descr="359b033b5bb5c9ea0c570561de39b6003bf3b38f"/>
          <p:cNvPicPr>
            <a:picLocks noChangeAspect="1"/>
          </p:cNvPicPr>
          <p:nvPr/>
        </p:nvPicPr>
        <p:blipFill>
          <a:blip r:embed="rId1"/>
          <a:stretch>
            <a:fillRect/>
          </a:stretch>
        </p:blipFill>
        <p:spPr>
          <a:xfrm>
            <a:off x="256540" y="3924300"/>
            <a:ext cx="8367395" cy="4894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050" y="-41275"/>
            <a:ext cx="9197975" cy="6985635"/>
          </a:xfrm>
          <a:prstGeom prst="rect">
            <a:avLst/>
          </a:prstGeom>
          <a:noFill/>
        </p:spPr>
        <p:txBody>
          <a:bodyPr wrap="square" rtlCol="0" anchor="t">
            <a:spAutoFit/>
          </a:bodyPr>
          <a:p>
            <a:r>
              <a:rPr lang="zh-CN" altLang="en-US" sz="3200" dirty="0" smtClean="0">
                <a:latin typeface="微软雅黑" panose="020B0503020204020204" pitchFamily="34" charset="-122"/>
                <a:ea typeface="微软雅黑" panose="020B0503020204020204" pitchFamily="34" charset="-122"/>
              </a:rPr>
              <a:t>五胡内迁：从</a:t>
            </a:r>
            <a:r>
              <a:rPr lang="zh-CN" altLang="en-US" sz="3200" dirty="0" smtClean="0">
                <a:solidFill>
                  <a:schemeClr val="tx2"/>
                </a:solidFill>
                <a:latin typeface="微软雅黑" panose="020B0503020204020204" pitchFamily="34" charset="-122"/>
                <a:ea typeface="微软雅黑" panose="020B0503020204020204" pitchFamily="34" charset="-122"/>
              </a:rPr>
              <a:t>东汉末年以来</a:t>
            </a:r>
            <a:r>
              <a:rPr lang="zh-CN" altLang="en-US" sz="3200" dirty="0" smtClean="0">
                <a:latin typeface="微软雅黑" panose="020B0503020204020204" pitchFamily="34" charset="-122"/>
                <a:ea typeface="微软雅黑" panose="020B0503020204020204" pitchFamily="34" charset="-122"/>
              </a:rPr>
              <a:t>，中国西部和北部周边的各少数民族开始不断地向内地迁徙。原因主要是由于汉王朝的军事征服以及他们为弥补中原兵力和劳力不足而对各少数民族的招诱。</a:t>
            </a:r>
            <a:r>
              <a:rPr lang="zh-CN" altLang="en-US" sz="3200" dirty="0" smtClean="0">
                <a:solidFill>
                  <a:schemeClr val="tx2"/>
                </a:solidFill>
                <a:latin typeface="微软雅黑" panose="020B0503020204020204" pitchFamily="34" charset="-122"/>
                <a:ea typeface="微软雅黑" panose="020B0503020204020204" pitchFamily="34" charset="-122"/>
              </a:rPr>
              <a:t>魏晋之际</a:t>
            </a:r>
            <a:r>
              <a:rPr lang="zh-CN" altLang="en-US" sz="3200" dirty="0" smtClean="0">
                <a:latin typeface="微软雅黑" panose="020B0503020204020204" pitchFamily="34" charset="-122"/>
                <a:ea typeface="微软雅黑" panose="020B0503020204020204" pitchFamily="34" charset="-122"/>
              </a:rPr>
              <a:t>，在北方汉族人口锐减的情况下，胡族内迁形成高潮。在这一过程中，内迁的民族主要包括匈奴、羯、鲜卑、氐、羌等，历史上泛称为"五胡"。西晋统治时期，中国北部、东部和西部，尤其是并州和关中一带，居住着许多处于不同社会发展阶段的少数民族，"西北诸郡皆为戎居"，关中百万余口，"戎狄居半"。在汉族的影响下，这些内迁的外族逐渐由游牧转向农业定居，胡汉文化相互影响渗透。但在交融的同时，胡汉亦存在一定的矛盾，例如并州的匈奴人成了汉人的奴婢，而不少汉人也相继沦为胡人奴婢。</a:t>
            </a: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180418190100"/>
          <p:cNvPicPr>
            <a:picLocks noChangeAspect="1"/>
          </p:cNvPicPr>
          <p:nvPr/>
        </p:nvPicPr>
        <p:blipFill>
          <a:blip r:embed="rId1"/>
          <a:stretch>
            <a:fillRect/>
          </a:stretch>
        </p:blipFill>
        <p:spPr>
          <a:xfrm>
            <a:off x="69215" y="40005"/>
            <a:ext cx="9005570" cy="5817235"/>
          </a:xfrm>
          <a:prstGeom prst="rect">
            <a:avLst/>
          </a:prstGeom>
        </p:spPr>
      </p:pic>
      <p:sp>
        <p:nvSpPr>
          <p:cNvPr id="3" name="文本框 2"/>
          <p:cNvSpPr txBox="1"/>
          <p:nvPr/>
        </p:nvSpPr>
        <p:spPr>
          <a:xfrm>
            <a:off x="3510915" y="6044565"/>
            <a:ext cx="1808480" cy="583565"/>
          </a:xfrm>
          <a:prstGeom prst="rect">
            <a:avLst/>
          </a:prstGeom>
          <a:noFill/>
        </p:spPr>
        <p:txBody>
          <a:bodyPr wrap="none" rtlCol="0">
            <a:spAutoFit/>
          </a:bodyPr>
          <a:p>
            <a:r>
              <a:rPr lang="zh-CN" altLang="en-US" sz="3200" dirty="0" smtClean="0">
                <a:solidFill>
                  <a:schemeClr val="tx2"/>
                </a:solidFill>
                <a:latin typeface="微软雅黑" panose="020B0503020204020204" pitchFamily="34" charset="-122"/>
                <a:ea typeface="微软雅黑" panose="020B0503020204020204" pitchFamily="34" charset="-122"/>
              </a:rPr>
              <a:t>五胡内迁</a:t>
            </a:r>
            <a:endParaRPr lang="zh-CN" altLang="en-US" sz="3200" dirty="0" smtClean="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905" y="60325"/>
            <a:ext cx="3828415" cy="4831080"/>
          </a:xfrm>
          <a:prstGeom prst="rect">
            <a:avLst/>
          </a:prstGeom>
          <a:noFill/>
        </p:spPr>
        <p:txBody>
          <a:bodyPr wrap="square" rtlCol="0">
            <a:spAutoFit/>
          </a:bodyPr>
          <a:p>
            <a:pPr algn="l"/>
            <a:r>
              <a:rPr lang="en-US" altLang="zh-CN" sz="2800" b="1" dirty="0">
                <a:solidFill>
                  <a:srgbClr val="0000FF"/>
                </a:solidFill>
                <a:latin typeface="黑体" panose="02010609060101010101" pitchFamily="49" charset="-122"/>
                <a:ea typeface="黑体" panose="02010609060101010101" pitchFamily="49" charset="-122"/>
                <a:sym typeface="+mn-ea"/>
              </a:rPr>
              <a:t>291</a:t>
            </a:r>
            <a:r>
              <a:rPr lang="zh-CN" altLang="en-US" sz="2800" b="1" dirty="0">
                <a:solidFill>
                  <a:srgbClr val="0000FF"/>
                </a:solidFill>
                <a:latin typeface="黑体" panose="02010609060101010101" pitchFamily="49" charset="-122"/>
                <a:ea typeface="黑体" panose="02010609060101010101" pitchFamily="49" charset="-122"/>
                <a:sym typeface="+mn-ea"/>
              </a:rPr>
              <a:t>～</a:t>
            </a:r>
            <a:r>
              <a:rPr lang="en-US" altLang="zh-CN" sz="2800" b="1" dirty="0">
                <a:solidFill>
                  <a:srgbClr val="0000FF"/>
                </a:solidFill>
                <a:latin typeface="黑体" panose="02010609060101010101" pitchFamily="49" charset="-122"/>
                <a:ea typeface="黑体" panose="02010609060101010101" pitchFamily="49" charset="-122"/>
                <a:sym typeface="+mn-ea"/>
              </a:rPr>
              <a:t>306</a:t>
            </a:r>
            <a:r>
              <a:rPr lang="zh-CN" altLang="en-US" sz="2800" b="1" dirty="0">
                <a:solidFill>
                  <a:srgbClr val="0000FF"/>
                </a:solidFill>
                <a:latin typeface="黑体" panose="02010609060101010101" pitchFamily="49" charset="-122"/>
                <a:ea typeface="黑体" panose="02010609060101010101" pitchFamily="49" charset="-122"/>
                <a:sym typeface="+mn-ea"/>
              </a:rPr>
              <a:t>年爆发的一场西晋皇室内部争权夺位的战争。参加这场混战的是赵王司马伦、齐王司马冏、成都王司马颖、河间王司马颙（音ｙ</a:t>
            </a:r>
            <a:r>
              <a:rPr lang="en-US" altLang="zh-CN" sz="2800" b="1" dirty="0">
                <a:solidFill>
                  <a:srgbClr val="0000FF"/>
                </a:solidFill>
                <a:latin typeface="黑体" panose="02010609060101010101" pitchFamily="49" charset="-122"/>
                <a:ea typeface="黑体" panose="02010609060101010101" pitchFamily="49" charset="-122"/>
                <a:sym typeface="+mn-ea"/>
              </a:rPr>
              <a:t>ó</a:t>
            </a:r>
            <a:r>
              <a:rPr lang="zh-CN" altLang="en-US" sz="2800" b="1" dirty="0">
                <a:solidFill>
                  <a:srgbClr val="0000FF"/>
                </a:solidFill>
                <a:latin typeface="黑体" panose="02010609060101010101" pitchFamily="49" charset="-122"/>
                <a:ea typeface="黑体" panose="02010609060101010101" pitchFamily="49" charset="-122"/>
                <a:sym typeface="+mn-ea"/>
              </a:rPr>
              <a:t>ｎｇ）、长沙王司马乂、东海王司马越和汝南王司马亮、楚王司马玮，一共有八个诸侯王</a:t>
            </a:r>
            <a:r>
              <a:rPr lang="en-US" altLang="zh-CN" sz="2800" b="1" dirty="0">
                <a:solidFill>
                  <a:srgbClr val="0000FF"/>
                </a:solidFill>
                <a:latin typeface="黑体" panose="02010609060101010101" pitchFamily="49" charset="-122"/>
                <a:ea typeface="黑体" panose="02010609060101010101" pitchFamily="49" charset="-122"/>
                <a:sym typeface="+mn-ea"/>
              </a:rPr>
              <a:t>,</a:t>
            </a:r>
            <a:r>
              <a:rPr lang="zh-CN" altLang="en-US" sz="2800" b="1" dirty="0">
                <a:solidFill>
                  <a:srgbClr val="0000FF"/>
                </a:solidFill>
                <a:latin typeface="黑体" panose="02010609060101010101" pitchFamily="49" charset="-122"/>
                <a:ea typeface="黑体" panose="02010609060101010101" pitchFamily="49" charset="-122"/>
                <a:sym typeface="+mn-ea"/>
              </a:rPr>
              <a:t>历史上称为</a:t>
            </a:r>
            <a:r>
              <a:rPr lang="zh-CN" altLang="en-US" sz="2800" b="1" dirty="0">
                <a:solidFill>
                  <a:srgbClr val="FF0000"/>
                </a:solidFill>
                <a:latin typeface="黑体" panose="02010609060101010101" pitchFamily="49" charset="-122"/>
                <a:ea typeface="黑体" panose="02010609060101010101" pitchFamily="49" charset="-122"/>
                <a:sym typeface="+mn-ea"/>
              </a:rPr>
              <a:t>“八王之乱”</a:t>
            </a:r>
            <a:r>
              <a:rPr lang="zh-CN" altLang="en-US" sz="2800" b="1" dirty="0">
                <a:solidFill>
                  <a:srgbClr val="0000FF"/>
                </a:solidFill>
                <a:latin typeface="黑体" panose="02010609060101010101" pitchFamily="49" charset="-122"/>
                <a:ea typeface="黑体" panose="02010609060101010101" pitchFamily="49" charset="-122"/>
                <a:sym typeface="+mn-ea"/>
              </a:rPr>
              <a:t>。</a:t>
            </a:r>
            <a:endParaRPr lang="zh-CN" altLang="en-US" sz="28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4281170" y="60325"/>
            <a:ext cx="4849495" cy="5962650"/>
          </a:xfrm>
          <a:prstGeom prst="rect">
            <a:avLst/>
          </a:prstGeom>
          <a:noFill/>
        </p:spPr>
        <p:txBody>
          <a:bodyPr wrap="square" rtlCol="0" anchor="t">
            <a:spAutoFit/>
          </a:bodyPr>
          <a:p>
            <a:pPr>
              <a:lnSpc>
                <a:spcPct val="130000"/>
              </a:lnSpc>
            </a:pPr>
            <a:r>
              <a:rPr lang="zh-CN" altLang="en-US" sz="2800" b="1" dirty="0">
                <a:solidFill>
                  <a:srgbClr val="FF0000"/>
                </a:solidFill>
                <a:latin typeface="黑体" panose="02010609060101010101" pitchFamily="49" charset="-122"/>
                <a:ea typeface="黑体" panose="02010609060101010101" pitchFamily="49" charset="-122"/>
                <a:sym typeface="+mn-ea"/>
              </a:rPr>
              <a:t>永嘉之乱</a:t>
            </a:r>
            <a:r>
              <a:rPr lang="zh-CN" altLang="en-US" sz="2000" b="1" dirty="0">
                <a:solidFill>
                  <a:srgbClr val="0000FF"/>
                </a:solidFill>
                <a:latin typeface="黑体" panose="02010609060101010101" pitchFamily="49" charset="-122"/>
                <a:ea typeface="黑体" panose="02010609060101010101" pitchFamily="49" charset="-122"/>
                <a:sym typeface="+mn-ea"/>
              </a:rPr>
              <a:t>是指公元</a:t>
            </a:r>
            <a:r>
              <a:rPr lang="en-US" altLang="zh-CN" sz="2000" b="1" dirty="0">
                <a:solidFill>
                  <a:srgbClr val="0000FF"/>
                </a:solidFill>
                <a:latin typeface="黑体" panose="02010609060101010101" pitchFamily="49" charset="-122"/>
                <a:ea typeface="黑体" panose="02010609060101010101" pitchFamily="49" charset="-122"/>
                <a:sym typeface="+mn-ea"/>
              </a:rPr>
              <a:t>311</a:t>
            </a:r>
            <a:r>
              <a:rPr lang="zh-CN" altLang="en-US" sz="2000" b="1" dirty="0">
                <a:solidFill>
                  <a:srgbClr val="0000FF"/>
                </a:solidFill>
                <a:latin typeface="黑体" panose="02010609060101010101" pitchFamily="49" charset="-122"/>
                <a:ea typeface="黑体" panose="02010609060101010101" pitchFamily="49" charset="-122"/>
                <a:sym typeface="+mn-ea"/>
              </a:rPr>
              <a:t>年，即永嘉五年，匈奴攻陷洛阳，掳走晋怀帝的乱事。</a:t>
            </a:r>
            <a:endParaRPr lang="zh-CN" altLang="en-US" sz="2000" b="1" dirty="0">
              <a:solidFill>
                <a:srgbClr val="0000FF"/>
              </a:solidFill>
              <a:latin typeface="黑体" panose="02010609060101010101" pitchFamily="49" charset="-122"/>
              <a:ea typeface="黑体" panose="02010609060101010101" pitchFamily="49" charset="-122"/>
              <a:sym typeface="+mn-ea"/>
            </a:endParaRPr>
          </a:p>
          <a:p>
            <a:pPr>
              <a:lnSpc>
                <a:spcPct val="150000"/>
              </a:lnSpc>
            </a:pPr>
            <a:r>
              <a:rPr lang="en-US" altLang="zh-CN" sz="2400" b="1" dirty="0">
                <a:solidFill>
                  <a:schemeClr val="tx1"/>
                </a:solidFill>
                <a:latin typeface="黑体" panose="02010609060101010101" pitchFamily="49" charset="-122"/>
                <a:ea typeface="黑体" panose="02010609060101010101" pitchFamily="49" charset="-122"/>
                <a:sym typeface="+mn-ea"/>
              </a:rPr>
              <a:t>《</a:t>
            </a:r>
            <a:r>
              <a:rPr lang="zh-CN" altLang="en-US" sz="2400" b="1" dirty="0">
                <a:solidFill>
                  <a:schemeClr val="tx1"/>
                </a:solidFill>
                <a:latin typeface="黑体" panose="02010609060101010101" pitchFamily="49" charset="-122"/>
                <a:ea typeface="黑体" panose="02010609060101010101" pitchFamily="49" charset="-122"/>
                <a:sym typeface="+mn-ea"/>
              </a:rPr>
              <a:t>永嘉行</a:t>
            </a:r>
            <a:r>
              <a:rPr lang="en-US" altLang="zh-CN" sz="2400" b="1" dirty="0">
                <a:solidFill>
                  <a:schemeClr val="tx1"/>
                </a:solidFill>
                <a:latin typeface="黑体" panose="02010609060101010101" pitchFamily="49" charset="-122"/>
                <a:ea typeface="黑体" panose="02010609060101010101" pitchFamily="49" charset="-122"/>
                <a:sym typeface="+mn-ea"/>
              </a:rPr>
              <a:t>》</a:t>
            </a:r>
            <a:endParaRPr lang="en-US" altLang="zh-CN" sz="2400" b="1" dirty="0">
              <a:solidFill>
                <a:schemeClr val="tx1"/>
              </a:solidFill>
              <a:latin typeface="黑体" panose="02010609060101010101" pitchFamily="49" charset="-122"/>
              <a:ea typeface="黑体" panose="02010609060101010101" pitchFamily="49" charset="-122"/>
              <a:sym typeface="+mn-ea"/>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sym typeface="+mn-ea"/>
              </a:rPr>
              <a:t>黄头鲜卑入洛阳，胡儿执戟升明堂。</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sym typeface="+mn-ea"/>
              </a:rPr>
              <a:t>晋家天子作降虏，公卿奔走如牛羊。</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sym typeface="+mn-ea"/>
              </a:rPr>
              <a:t>紫陌旋幡暗相触，家家鸡犬惊上屋。</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sym typeface="+mn-ea"/>
              </a:rPr>
              <a:t>妇人出门随乱兵，夫死眼前不敢哭。</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sym typeface="+mn-ea"/>
              </a:rPr>
              <a:t>九州诸侯自顾土，无人领兵来护主。</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sym typeface="+mn-ea"/>
              </a:rPr>
              <a:t>北人避胡多在南，南人至今能晋语。</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nSpc>
                <a:spcPct val="150000"/>
              </a:lnSpc>
            </a:pPr>
            <a:r>
              <a:rPr lang="zh-CN" altLang="en-US" sz="2400" b="1" dirty="0">
                <a:solidFill>
                  <a:schemeClr val="tx1"/>
                </a:solidFill>
                <a:latin typeface="黑体" panose="02010609060101010101" pitchFamily="49" charset="-122"/>
                <a:ea typeface="黑体" panose="02010609060101010101" pitchFamily="49" charset="-122"/>
                <a:sym typeface="+mn-ea"/>
              </a:rPr>
              <a:t>                </a:t>
            </a:r>
            <a:r>
              <a:rPr lang="en-US" altLang="zh-CN" sz="2400" b="1" dirty="0">
                <a:solidFill>
                  <a:schemeClr val="tx1"/>
                </a:solidFill>
                <a:latin typeface="黑体" panose="02010609060101010101" pitchFamily="49" charset="-122"/>
                <a:ea typeface="黑体" panose="02010609060101010101" pitchFamily="49" charset="-122"/>
                <a:sym typeface="+mn-ea"/>
              </a:rPr>
              <a:t>——</a:t>
            </a:r>
            <a:r>
              <a:rPr lang="zh-CN" altLang="en-US" sz="2400" b="1" dirty="0">
                <a:solidFill>
                  <a:schemeClr val="tx1"/>
                </a:solidFill>
                <a:latin typeface="黑体" panose="02010609060101010101" pitchFamily="49" charset="-122"/>
                <a:ea typeface="黑体" panose="02010609060101010101" pitchFamily="49" charset="-122"/>
                <a:sym typeface="+mn-ea"/>
              </a:rPr>
              <a:t>（唐）张籍</a:t>
            </a:r>
            <a:endParaRPr lang="zh-CN" altLang="en-US" sz="2400" b="1" dirty="0">
              <a:solidFill>
                <a:schemeClr val="tx1"/>
              </a:solidFill>
              <a:latin typeface="黑体" panose="02010609060101010101" pitchFamily="49" charset="-122"/>
              <a:ea typeface="黑体" panose="02010609060101010101" pitchFamily="49" charset="-122"/>
              <a:sym typeface="+mn-ea"/>
            </a:endParaRPr>
          </a:p>
          <a:p>
            <a:pPr>
              <a:lnSpc>
                <a:spcPct val="130000"/>
              </a:lnSpc>
            </a:pP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1196287" y="521548"/>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gency FB" panose="020B0503020202020204"/>
              <a:cs typeface="+mn-cs"/>
            </a:endParaRPr>
          </a:p>
        </p:txBody>
      </p:sp>
      <p:sp>
        <p:nvSpPr>
          <p:cNvPr id="39" name="圆角矩形 38"/>
          <p:cNvSpPr/>
          <p:nvPr/>
        </p:nvSpPr>
        <p:spPr>
          <a:xfrm>
            <a:off x="1492992" y="415641"/>
            <a:ext cx="5603642" cy="888144"/>
          </a:xfrm>
          <a:prstGeom prst="roundRect">
            <a:avLst/>
          </a:prstGeom>
          <a:noFill/>
          <a:ln w="12700" cap="flat" cmpd="sng" algn="ctr">
            <a:noFill/>
            <a:prstDash val="solid"/>
            <a:miter lim="800000"/>
          </a:ln>
          <a:effectLst/>
        </p:spPr>
        <p:txBody>
          <a:bodyPr lIns="81693" tIns="40847" rIns="81693" bIns="40847" anchor="ctr"/>
          <a:lstStyle/>
          <a:p>
            <a:pPr marL="0" marR="0" lvl="0" indent="0" algn="ctr" defTabSz="685800" eaLnBrk="1" fontAlgn="auto" latinLnBrk="0" hangingPunct="1">
              <a:lnSpc>
                <a:spcPct val="100000"/>
              </a:lnSpc>
              <a:spcBef>
                <a:spcPts val="0"/>
              </a:spcBef>
              <a:spcAft>
                <a:spcPts val="0"/>
              </a:spcAft>
              <a:buClrTx/>
              <a:buSzTx/>
              <a:buFontTx/>
              <a:buNone/>
              <a:defRPr/>
            </a:pPr>
            <a:r>
              <a:rPr lang="zh-CN" altLang="en-US" sz="3600" b="1">
                <a:solidFill>
                  <a:schemeClr val="tx2"/>
                </a:solidFill>
                <a:latin typeface="+mn-ea"/>
                <a:sym typeface="+mn-ea"/>
              </a:rPr>
              <a:t>一 、何为历史素养？</a:t>
            </a:r>
            <a:endParaRPr kumimoji="0" lang="zh-CN" altLang="en-US" sz="3600" b="1" i="0" u="none" strike="noStrike" kern="0" cap="none" spc="0" normalizeH="0" baseline="0" noProof="0" dirty="0">
              <a:ln>
                <a:noFill/>
              </a:ln>
              <a:solidFill>
                <a:schemeClr val="tx2"/>
              </a:solidFill>
              <a:effectLst/>
              <a:uLnTx/>
              <a:uFillTx/>
              <a:latin typeface="+mn-ea"/>
              <a:cs typeface="+mn-cs"/>
              <a:sym typeface="+mn-ea"/>
            </a:endParaRPr>
          </a:p>
        </p:txBody>
      </p:sp>
      <p:grpSp>
        <p:nvGrpSpPr>
          <p:cNvPr id="40" name="组合 39"/>
          <p:cNvGrpSpPr/>
          <p:nvPr/>
        </p:nvGrpSpPr>
        <p:grpSpPr>
          <a:xfrm flipH="1">
            <a:off x="7093057" y="442951"/>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Franklin Gothic Book" panose="020B0503020102020204"/>
                <a:ea typeface="微软雅黑" panose="020B0503020204020204" pitchFamily="34" charset="-122"/>
                <a:cs typeface="+mn-cs"/>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Franklin Gothic Book" panose="020B0503020102020204"/>
                <a:ea typeface="微软雅黑" panose="020B0503020204020204" pitchFamily="34" charset="-122"/>
                <a:cs typeface="+mn-cs"/>
              </a:endParaRPr>
            </a:p>
          </p:txBody>
        </p:sp>
      </p:grpSp>
      <p:pic>
        <p:nvPicPr>
          <p:cNvPr id="43" name="Picture 6"/>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7679770" y="798086"/>
            <a:ext cx="1627163" cy="1824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p:cNvSpPr txBox="1">
            <a:spLocks noChangeArrowheads="1"/>
          </p:cNvSpPr>
          <p:nvPr/>
        </p:nvSpPr>
        <p:spPr bwMode="auto">
          <a:xfrm>
            <a:off x="266065" y="2760980"/>
            <a:ext cx="8611870" cy="233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noProof="0" dirty="0">
                <a:latin typeface="宋体" panose="02010600030101010101" pitchFamily="2" charset="-122"/>
                <a:ea typeface="宋体" panose="02010600030101010101" pitchFamily="2" charset="-122"/>
                <a:sym typeface="+mn-ea"/>
              </a:rPr>
              <a:t>历史学科核心素养是</a:t>
            </a:r>
            <a:r>
              <a:rPr lang="zh-CN" altLang="en-US" sz="3600" b="1" noProof="0" dirty="0">
                <a:solidFill>
                  <a:srgbClr val="FF0000"/>
                </a:solidFill>
                <a:latin typeface="宋体" panose="02010600030101010101" pitchFamily="2" charset="-122"/>
                <a:ea typeface="宋体" panose="02010600030101010101" pitchFamily="2" charset="-122"/>
                <a:sym typeface="+mn-ea"/>
              </a:rPr>
              <a:t>学生</a:t>
            </a:r>
            <a:r>
              <a:rPr lang="zh-CN" altLang="en-US" sz="3600" b="1" noProof="0" dirty="0">
                <a:latin typeface="宋体" panose="02010600030101010101" pitchFamily="2" charset="-122"/>
                <a:ea typeface="宋体" panose="02010600030101010101" pitchFamily="2" charset="-122"/>
                <a:sym typeface="+mn-ea"/>
              </a:rPr>
              <a:t>在学习历史过程中逐步形成的具有</a:t>
            </a:r>
            <a:r>
              <a:rPr lang="zh-CN" altLang="en-US" sz="3600" b="1" noProof="0" dirty="0">
                <a:solidFill>
                  <a:srgbClr val="FF0000"/>
                </a:solidFill>
                <a:latin typeface="宋体" panose="02010600030101010101" pitchFamily="2" charset="-122"/>
                <a:ea typeface="宋体" panose="02010600030101010101" pitchFamily="2" charset="-122"/>
                <a:sym typeface="+mn-ea"/>
              </a:rPr>
              <a:t>历史学科特征</a:t>
            </a:r>
            <a:r>
              <a:rPr lang="zh-CN" altLang="en-US" sz="3600" b="1" noProof="0" dirty="0">
                <a:latin typeface="宋体" panose="02010600030101010101" pitchFamily="2" charset="-122"/>
                <a:ea typeface="宋体" panose="02010600030101010101" pitchFamily="2" charset="-122"/>
                <a:sym typeface="+mn-ea"/>
              </a:rPr>
              <a:t>的</a:t>
            </a:r>
            <a:r>
              <a:rPr lang="zh-CN" altLang="en-US" sz="3600" b="1" noProof="0" dirty="0">
                <a:solidFill>
                  <a:srgbClr val="FF0000"/>
                </a:solidFill>
                <a:latin typeface="宋体" panose="02010600030101010101" pitchFamily="2" charset="-122"/>
                <a:ea typeface="宋体" panose="02010600030101010101" pitchFamily="2" charset="-122"/>
                <a:sym typeface="+mn-ea"/>
              </a:rPr>
              <a:t>必备品  </a:t>
            </a:r>
            <a:endParaRPr lang="zh-CN" altLang="en-US" sz="3600" b="1" noProof="0" dirty="0">
              <a:solidFill>
                <a:srgbClr val="FF0000"/>
              </a:solidFill>
              <a:latin typeface="宋体" panose="02010600030101010101" pitchFamily="2" charset="-122"/>
              <a:ea typeface="宋体" panose="02010600030101010101" pitchFamily="2" charset="-122"/>
              <a:sym typeface="+mn-ea"/>
            </a:endParaRPr>
          </a:p>
          <a:p>
            <a:pPr marL="0" lvl="1" algn="l"/>
            <a:r>
              <a:rPr lang="zh-CN" altLang="en-US" sz="3600" b="1" noProof="0" dirty="0">
                <a:solidFill>
                  <a:srgbClr val="FF0000"/>
                </a:solidFill>
                <a:latin typeface="宋体" panose="02010600030101010101" pitchFamily="2" charset="-122"/>
                <a:ea typeface="宋体" panose="02010600030101010101" pitchFamily="2" charset="-122"/>
                <a:sym typeface="+mn-ea"/>
              </a:rPr>
              <a:t>格和关键能力</a:t>
            </a:r>
            <a:r>
              <a:rPr lang="zh-CN" altLang="en-US" sz="3600" b="1" noProof="0" dirty="0">
                <a:latin typeface="宋体" panose="02010600030101010101" pitchFamily="2" charset="-122"/>
                <a:ea typeface="宋体" panose="02010600030101010101" pitchFamily="2" charset="-122"/>
                <a:sym typeface="+mn-ea"/>
              </a:rPr>
              <a:t>，是历史知识、能力和方法、情感态度和价值观等方面的综合表现</a:t>
            </a:r>
            <a:endParaRPr lang="zh-CN" altLang="en-US" sz="3600" b="1" dirty="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7465" y="85725"/>
            <a:ext cx="9387840" cy="6492875"/>
          </a:xfrm>
          <a:prstGeom prst="rect">
            <a:avLst/>
          </a:prstGeom>
          <a:noFill/>
        </p:spPr>
        <p:txBody>
          <a:bodyPr wrap="none" rtlCol="0">
            <a:spAutoFit/>
          </a:bodyPr>
          <a:p>
            <a:r>
              <a:rPr lang="zh-CN" altLang="en-US" sz="3200" dirty="0" smtClean="0">
                <a:solidFill>
                  <a:schemeClr val="tx2"/>
                </a:solidFill>
                <a:latin typeface="微软雅黑" panose="020B0503020204020204" pitchFamily="34" charset="-122"/>
                <a:ea typeface="微软雅黑" panose="020B0503020204020204" pitchFamily="34" charset="-122"/>
              </a:rPr>
              <a:t>魏晋南北朝时期的人口迁移</a:t>
            </a:r>
            <a:endParaRPr lang="zh-CN" altLang="en-US" sz="3200" dirty="0" smtClean="0">
              <a:solidFill>
                <a:schemeClr val="tx2"/>
              </a:solidFill>
              <a:latin typeface="微软雅黑" panose="020B0503020204020204" pitchFamily="34" charset="-122"/>
              <a:ea typeface="微软雅黑" panose="020B0503020204020204" pitchFamily="34" charset="-122"/>
            </a:endParaRPr>
          </a:p>
          <a:p>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魏晋南北朝时期，移民的主流仍旧是北方黄河流域</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向南迁往长江流域以及更远的地区。主流之外，此</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时的移民还包括内蒙古高原、东北、西北的牧业民</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族不断进入黄河流域和其他地区即少数民族的内徙</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和西迁，汉族迁向东北、西北（主要是河西走廊）</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和其他地区，已迁入南方的北方移民后裔也有一部</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分因种种原因而迁回北方。就局部地区和某一阶段</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而言，这类迁移的规模、作用和影响并不亚于汉人</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的南迁。</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     </a:t>
            </a:r>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马岚《魏晋南北朝时期人口迁移原因简析》</a:t>
            </a:r>
            <a:endParaRPr lang="zh-CN" altLang="en-US" sz="2800" dirty="0" smtClean="0">
              <a:latin typeface="微软雅黑" panose="020B0503020204020204" pitchFamily="34" charset="-122"/>
              <a:ea typeface="微软雅黑" panose="020B0503020204020204" pitchFamily="34" charset="-122"/>
            </a:endParaRPr>
          </a:p>
        </p:txBody>
      </p:sp>
      <p:pic>
        <p:nvPicPr>
          <p:cNvPr id="4" name="图片 3" descr="30adcbef76094b36749bb8c0a4cc7cd98d109d96"/>
          <p:cNvPicPr>
            <a:picLocks noChangeAspect="1"/>
          </p:cNvPicPr>
          <p:nvPr/>
        </p:nvPicPr>
        <p:blipFill>
          <a:blip r:embed="rId1"/>
          <a:stretch>
            <a:fillRect/>
          </a:stretch>
        </p:blipFill>
        <p:spPr>
          <a:xfrm>
            <a:off x="-37465" y="916940"/>
            <a:ext cx="8268335" cy="5960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180418183902"/>
          <p:cNvPicPr>
            <a:picLocks noChangeAspect="1"/>
          </p:cNvPicPr>
          <p:nvPr/>
        </p:nvPicPr>
        <p:blipFill>
          <a:blip r:embed="rId1"/>
          <a:stretch>
            <a:fillRect/>
          </a:stretch>
        </p:blipFill>
        <p:spPr>
          <a:xfrm>
            <a:off x="-55880" y="998855"/>
            <a:ext cx="9186545" cy="5812790"/>
          </a:xfrm>
          <a:prstGeom prst="rect">
            <a:avLst/>
          </a:prstGeom>
        </p:spPr>
      </p:pic>
      <p:sp>
        <p:nvSpPr>
          <p:cNvPr id="5" name="文本框 4"/>
          <p:cNvSpPr txBox="1"/>
          <p:nvPr/>
        </p:nvSpPr>
        <p:spPr>
          <a:xfrm>
            <a:off x="48895" y="33655"/>
            <a:ext cx="1808480" cy="583565"/>
          </a:xfrm>
          <a:prstGeom prst="rect">
            <a:avLst/>
          </a:prstGeom>
          <a:noFill/>
        </p:spPr>
        <p:txBody>
          <a:bodyPr wrap="none" rtlCol="0" anchor="t">
            <a:spAutoFit/>
          </a:bodyPr>
          <a:p>
            <a:r>
              <a:rPr lang="zh-CN" altLang="en-US" sz="3200" dirty="0" smtClean="0">
                <a:solidFill>
                  <a:schemeClr val="tx2"/>
                </a:solidFill>
                <a:latin typeface="微软雅黑" panose="020B0503020204020204" pitchFamily="34" charset="-122"/>
                <a:ea typeface="微软雅黑" panose="020B0503020204020204" pitchFamily="34" charset="-122"/>
              </a:rPr>
              <a:t>唐中后期</a:t>
            </a:r>
            <a:endParaRPr lang="zh-CN" altLang="en-US" sz="3200" dirty="0" smtClean="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图片20180418183604"/>
          <p:cNvPicPr>
            <a:picLocks noChangeAspect="1"/>
          </p:cNvPicPr>
          <p:nvPr/>
        </p:nvPicPr>
        <p:blipFill>
          <a:blip r:embed="rId1"/>
          <a:stretch>
            <a:fillRect/>
          </a:stretch>
        </p:blipFill>
        <p:spPr>
          <a:xfrm>
            <a:off x="90805" y="280035"/>
            <a:ext cx="9040495" cy="6548120"/>
          </a:xfrm>
          <a:prstGeom prst="rect">
            <a:avLst/>
          </a:prstGeom>
        </p:spPr>
      </p:pic>
      <p:sp>
        <p:nvSpPr>
          <p:cNvPr id="2" name="文本框 1"/>
          <p:cNvSpPr txBox="1"/>
          <p:nvPr/>
        </p:nvSpPr>
        <p:spPr>
          <a:xfrm>
            <a:off x="7552690" y="3129280"/>
            <a:ext cx="1578610" cy="1014730"/>
          </a:xfrm>
          <a:prstGeom prst="rect">
            <a:avLst/>
          </a:prstGeom>
          <a:solidFill>
            <a:schemeClr val="bg1"/>
          </a:solidFill>
        </p:spPr>
        <p:txBody>
          <a:bodyPr wrap="square" rtlCol="0">
            <a:spAutoFit/>
          </a:bodyPr>
          <a:p>
            <a:r>
              <a:rPr lang="en-US" altLang="zh-CN"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9e3df8dcd100baa1e603e0964010b912c8fc2eeb"/>
          <p:cNvPicPr>
            <a:picLocks noChangeAspect="1"/>
          </p:cNvPicPr>
          <p:nvPr/>
        </p:nvPicPr>
        <p:blipFill>
          <a:blip r:embed="rId1"/>
          <a:stretch>
            <a:fillRect/>
          </a:stretch>
        </p:blipFill>
        <p:spPr>
          <a:xfrm>
            <a:off x="31750" y="37465"/>
            <a:ext cx="9079865" cy="68484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435" y="224790"/>
            <a:ext cx="9041765" cy="5507990"/>
          </a:xfrm>
          <a:prstGeom prst="rect">
            <a:avLst/>
          </a:prstGeom>
          <a:noFill/>
        </p:spPr>
        <p:txBody>
          <a:bodyPr wrap="square" rtlCol="0" anchor="t">
            <a:spAutoFit/>
          </a:bodyPr>
          <a:p>
            <a:r>
              <a:rPr lang="zh-CN" altLang="en-US" sz="3200" dirty="0" smtClean="0">
                <a:solidFill>
                  <a:schemeClr val="tx2"/>
                </a:solidFill>
                <a:latin typeface="微软雅黑" panose="020B0503020204020204" pitchFamily="34" charset="-122"/>
                <a:ea typeface="微软雅黑" panose="020B0503020204020204" pitchFamily="34" charset="-122"/>
              </a:rPr>
              <a:t>湖广填四川</a:t>
            </a:r>
            <a:r>
              <a:rPr lang="zh-CN" altLang="en-US" sz="3200" dirty="0" smtClean="0">
                <a:latin typeface="微软雅黑" panose="020B0503020204020204" pitchFamily="34" charset="-122"/>
                <a:ea typeface="微软雅黑" panose="020B0503020204020204" pitchFamily="34" charset="-122"/>
              </a:rPr>
              <a:t>是指发生在清朝的一次大规模的移民。根据考证表明，湖北、江西、福建、广西等十几个省份的居民也在移民行列之中。</a:t>
            </a:r>
            <a:r>
              <a:rPr lang="zh-CN" altLang="en-US" sz="3200" dirty="0" smtClean="0">
                <a:solidFill>
                  <a:schemeClr val="tx2"/>
                </a:solidFill>
                <a:latin typeface="微软雅黑" panose="020B0503020204020204" pitchFamily="34" charset="-122"/>
                <a:ea typeface="微软雅黑" panose="020B0503020204020204" pitchFamily="34" charset="-122"/>
              </a:rPr>
              <a:t>元末明初和明末清初</a:t>
            </a:r>
            <a:r>
              <a:rPr lang="zh-CN" altLang="en-US" sz="3200" dirty="0" smtClean="0">
                <a:latin typeface="微软雅黑" panose="020B0503020204020204" pitchFamily="34" charset="-122"/>
                <a:ea typeface="微软雅黑" panose="020B0503020204020204" pitchFamily="34" charset="-122"/>
              </a:rPr>
              <a:t>，四川经过战乱，导致人口急剧减少。因此从中央到地方各级官府采取了一系列措施吸引外地移民，其中以湖广行省人口最多。以成都为例，清末《成都通览》曾记录“现今之成都人，原籍皆外省人”；其中，湖北15%，湖南10%，河南、山东5%，陕西10%，云南、贵州15%，江西15%，安徽5%，江苏、浙江10%，广东、广西10%，福建、山西、甘肃5%。</a:t>
            </a: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210" y="89535"/>
            <a:ext cx="9530080" cy="6492875"/>
          </a:xfrm>
          <a:prstGeom prst="rect">
            <a:avLst/>
          </a:prstGeom>
          <a:noFill/>
        </p:spPr>
        <p:txBody>
          <a:bodyPr wrap="none" rtlCol="0">
            <a:spAutoFit/>
          </a:bodyPr>
          <a:p>
            <a:pPr algn="l"/>
            <a:r>
              <a:rPr lang="zh-CN" altLang="en-US" sz="3200" dirty="0" smtClean="0">
                <a:solidFill>
                  <a:schemeClr val="tx2"/>
                </a:solidFill>
                <a:latin typeface="微软雅黑" panose="020B0503020204020204" pitchFamily="34" charset="-122"/>
                <a:ea typeface="微软雅黑" panose="020B0503020204020204" pitchFamily="34" charset="-122"/>
              </a:rPr>
              <a:t>清朝</a:t>
            </a:r>
            <a:r>
              <a:rPr lang="zh-CN" altLang="en-US" sz="3200" dirty="0" smtClean="0">
                <a:latin typeface="微软雅黑" panose="020B0503020204020204" pitchFamily="34" charset="-122"/>
                <a:ea typeface="微软雅黑" panose="020B0503020204020204" pitchFamily="34" charset="-122"/>
              </a:rPr>
              <a:t>建都北京后，原居住于白山墨水间的各民族人</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口大量内迁，东北地区出现“沃野千里，有土无人”</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的状况。清廷东北地区视为“龙兴之地”，在此设</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盛京。吉林、黑龙江将军，实施军事化管辖，设置</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关口，长期禁止关内人口迁居。往来须持有官方颁</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发的路票。“移民之居住有禁，田地之垦辟有禁，</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森林矿产之采伐有禁，人参东珠之掘掳有禁”，从</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乾隆年间开始，山东、河北等地“闯关东”者日盛，</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“每查办一次，辄增出新来流民”。他们“不但不</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肯回籍，抑且呼朋引类，日积日多”。清廷对东北</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地区时开时禁。</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rPr>
              <a:t>              ——摘编自葛剑雄主编《中国移民史》等</a:t>
            </a:r>
            <a:endParaRPr lang="zh-CN" altLang="en-US" sz="3200" dirty="0" smtClean="0">
              <a:latin typeface="微软雅黑" panose="020B0503020204020204" pitchFamily="34" charset="-122"/>
              <a:ea typeface="微软雅黑" panose="020B0503020204020204" pitchFamily="34" charset="-122"/>
            </a:endParaRPr>
          </a:p>
          <a:p>
            <a:pPr algn="l"/>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765" y="-25400"/>
            <a:ext cx="9251950" cy="7477760"/>
          </a:xfrm>
          <a:prstGeom prst="rect">
            <a:avLst/>
          </a:prstGeom>
          <a:noFill/>
        </p:spPr>
        <p:txBody>
          <a:bodyPr wrap="square" rtlCol="0" anchor="t">
            <a:spAutoFit/>
          </a:bodyPr>
          <a:p>
            <a:pPr algn="l"/>
            <a:r>
              <a:rPr lang="zh-CN" altLang="en-US" sz="3200" dirty="0" smtClean="0">
                <a:latin typeface="微软雅黑" panose="020B0503020204020204" pitchFamily="34" charset="-122"/>
                <a:ea typeface="微软雅黑" panose="020B0503020204020204" pitchFamily="34" charset="-122"/>
                <a:sym typeface="+mn-ea"/>
              </a:rPr>
              <a:t>1689年的中俄《尼布楚条约》，划定了清朝与我国的东段边界，但直到19世纪初，黑龙江以北数十万平方公里的土地上，居民不足1万人，第二次鸦片战争时，清政府被迫与俄国签订《瑷珲条约》和《北京条约》，清政府随即开放了哈尔滨以北的呼兰河平原和吉林西北平原。新来移民与当地满、蒙古等族通婚、建庙、演戏、立会、设学堂、建布铺。仅十余年，呼兰地区已是“三城相望，粮产富饶，商贾因之糜（群）集，流民居户不下十有余万”。 1904年清政府全面开放东北各边荒地；1907年，设奉天、吉林、黑龙江三省。1908年仅奉天一省人口已达1100万人，1911年，清政府制定了东三省移民实边章程。</a:t>
            </a:r>
            <a:endParaRPr lang="zh-CN" altLang="en-US" sz="3200" dirty="0" smtClean="0">
              <a:latin typeface="微软雅黑" panose="020B0503020204020204" pitchFamily="34" charset="-122"/>
              <a:ea typeface="微软雅黑" panose="020B0503020204020204" pitchFamily="34" charset="-122"/>
            </a:endParaRPr>
          </a:p>
          <a:p>
            <a:pPr algn="l"/>
            <a:r>
              <a:rPr lang="zh-CN" altLang="en-US" sz="3200" dirty="0" smtClean="0">
                <a:latin typeface="微软雅黑" panose="020B0503020204020204" pitchFamily="34" charset="-122"/>
                <a:ea typeface="微软雅黑" panose="020B0503020204020204" pitchFamily="34" charset="-122"/>
                <a:sym typeface="+mn-ea"/>
              </a:rPr>
              <a:t>                 ——摘编自白寿彝总主编《中国通史》</a:t>
            </a:r>
            <a:endParaRPr lang="zh-CN" altLang="en-US" sz="3200" dirty="0" smtClean="0">
              <a:latin typeface="微软雅黑" panose="020B0503020204020204" pitchFamily="34" charset="-122"/>
              <a:ea typeface="微软雅黑" panose="020B0503020204020204" pitchFamily="34" charset="-122"/>
            </a:endParaRPr>
          </a:p>
          <a:p>
            <a:pPr algn="l"/>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35a85edf8db1cb134403823eda54564e92584bb0"/>
          <p:cNvPicPr>
            <a:picLocks noChangeAspect="1"/>
          </p:cNvPicPr>
          <p:nvPr/>
        </p:nvPicPr>
        <p:blipFill>
          <a:blip r:embed="rId1"/>
          <a:stretch>
            <a:fillRect/>
          </a:stretch>
        </p:blipFill>
        <p:spPr>
          <a:xfrm>
            <a:off x="36830" y="12700"/>
            <a:ext cx="9069705" cy="5252720"/>
          </a:xfrm>
          <a:prstGeom prst="rect">
            <a:avLst/>
          </a:prstGeom>
        </p:spPr>
      </p:pic>
      <p:pic>
        <p:nvPicPr>
          <p:cNvPr id="4" name="图片 3" descr="QQ图片20180418145954"/>
          <p:cNvPicPr>
            <a:picLocks noChangeAspect="1"/>
          </p:cNvPicPr>
          <p:nvPr/>
        </p:nvPicPr>
        <p:blipFill>
          <a:blip r:embed="rId2"/>
          <a:stretch>
            <a:fillRect/>
          </a:stretch>
        </p:blipFill>
        <p:spPr>
          <a:xfrm>
            <a:off x="36830" y="12700"/>
            <a:ext cx="9053195" cy="6876415"/>
          </a:xfrm>
          <a:prstGeom prst="rect">
            <a:avLst/>
          </a:prstGeom>
        </p:spPr>
      </p:pic>
      <p:sp>
        <p:nvSpPr>
          <p:cNvPr id="3" name="文本框 2"/>
          <p:cNvSpPr txBox="1"/>
          <p:nvPr/>
        </p:nvSpPr>
        <p:spPr>
          <a:xfrm>
            <a:off x="1381125" y="5577205"/>
            <a:ext cx="1452880" cy="398780"/>
          </a:xfrm>
          <a:prstGeom prst="rect">
            <a:avLst/>
          </a:prstGeom>
          <a:noFill/>
        </p:spPr>
        <p:txBody>
          <a:bodyPr wrap="none" rtlCol="0">
            <a:spAutoFit/>
          </a:bodyPr>
          <a:p>
            <a:r>
              <a:rPr lang="zh-CN" altLang="en-US" sz="2000" b="1" dirty="0" smtClean="0">
                <a:solidFill>
                  <a:schemeClr val="tx2"/>
                </a:solidFill>
                <a:latin typeface="微软雅黑" panose="020B0503020204020204" pitchFamily="34" charset="-122"/>
                <a:ea typeface="微软雅黑" panose="020B0503020204020204" pitchFamily="34" charset="-122"/>
              </a:rPr>
              <a:t>明清下南洋</a:t>
            </a:r>
            <a:endParaRPr lang="zh-CN" altLang="en-US" sz="2000" b="1" dirty="0" smtClean="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16385" descr="7"/>
          <p:cNvPicPr>
            <a:picLocks noChangeAspect="1"/>
          </p:cNvPicPr>
          <p:nvPr/>
        </p:nvPicPr>
        <p:blipFill>
          <a:blip r:embed="rId1"/>
          <a:srcRect r="15005" b="5144"/>
          <a:stretch>
            <a:fillRect/>
          </a:stretch>
        </p:blipFill>
        <p:spPr>
          <a:xfrm>
            <a:off x="203835" y="530225"/>
            <a:ext cx="7325360" cy="4751070"/>
          </a:xfrm>
          <a:prstGeom prst="rect">
            <a:avLst/>
          </a:prstGeom>
          <a:noFill/>
          <a:ln w="9525">
            <a:noFill/>
          </a:ln>
        </p:spPr>
      </p:pic>
      <p:sp>
        <p:nvSpPr>
          <p:cNvPr id="2" name="文本框 1"/>
          <p:cNvSpPr txBox="1"/>
          <p:nvPr/>
        </p:nvSpPr>
        <p:spPr>
          <a:xfrm>
            <a:off x="88900" y="-53340"/>
            <a:ext cx="4653280" cy="583565"/>
          </a:xfrm>
          <a:prstGeom prst="rect">
            <a:avLst/>
          </a:prstGeom>
          <a:noFill/>
        </p:spPr>
        <p:txBody>
          <a:bodyPr wrap="none" rtlCol="0">
            <a:spAutoFit/>
          </a:bodyPr>
          <a:p>
            <a:r>
              <a:rPr lang="zh-CN" altLang="en-US" sz="3200" dirty="0" smtClean="0">
                <a:latin typeface="微软雅黑" panose="020B0503020204020204" pitchFamily="34" charset="-122"/>
                <a:ea typeface="微软雅黑" panose="020B0503020204020204" pitchFamily="34" charset="-122"/>
              </a:rPr>
              <a:t>根据材料，完成下列要求</a:t>
            </a:r>
            <a:endParaRPr lang="zh-CN" altLang="en-US" sz="32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3599180" y="5281295"/>
            <a:ext cx="5124450" cy="583565"/>
          </a:xfrm>
          <a:prstGeom prst="rect">
            <a:avLst/>
          </a:prstGeom>
          <a:noFill/>
        </p:spPr>
        <p:txBody>
          <a:bodyPr wrap="none" rtlCol="0">
            <a:spAutoFit/>
          </a:bodyPr>
          <a:p>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《先秦学术地理总图》</a:t>
            </a:r>
            <a:endParaRPr lang="zh-CN" altLang="en-US" sz="32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35560" y="6028690"/>
            <a:ext cx="9072880" cy="521970"/>
          </a:xfrm>
          <a:prstGeom prst="rect">
            <a:avLst/>
          </a:prstGeom>
          <a:noFill/>
        </p:spPr>
        <p:txBody>
          <a:bodyPr wrap="none" rtlCol="0">
            <a:spAutoFit/>
          </a:bodyPr>
          <a:p>
            <a:r>
              <a:rPr lang="zh-CN" altLang="en-US" sz="2800" dirty="0" smtClean="0">
                <a:solidFill>
                  <a:schemeClr val="accent1"/>
                </a:solidFill>
                <a:latin typeface="微软雅黑" panose="020B0503020204020204" pitchFamily="34" charset="-122"/>
                <a:ea typeface="微软雅黑" panose="020B0503020204020204" pitchFamily="34" charset="-122"/>
              </a:rPr>
              <a:t>从材料中提取一个有关百家学说的信息，并加以简要分析</a:t>
            </a:r>
            <a:endParaRPr lang="zh-CN" altLang="en-US" sz="2800"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566266" y="1035453"/>
            <a:ext cx="3741377" cy="374137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8" name="TextBox 67"/>
          <p:cNvSpPr txBox="1"/>
          <p:nvPr/>
        </p:nvSpPr>
        <p:spPr>
          <a:xfrm>
            <a:off x="2834986" y="2987133"/>
            <a:ext cx="3262432" cy="707886"/>
          </a:xfrm>
          <a:prstGeom prst="rect">
            <a:avLst/>
          </a:prstGeom>
          <a:noFill/>
        </p:spPr>
        <p:txBody>
          <a:bodyPr wrap="none" rtlCol="0">
            <a:spAutoFit/>
          </a:bodyPr>
          <a:lstStyle/>
          <a:p>
            <a:r>
              <a:rPr lang="zh-CN" altLang="en-US" sz="4000" b="1" dirty="0" smtClean="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rPr>
              <a:t>敬请批评指正</a:t>
            </a:r>
            <a:endParaRPr lang="zh-CN" altLang="en-US" sz="4000" b="1" dirty="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endParaRPr>
          </a:p>
        </p:txBody>
      </p:sp>
      <p:cxnSp>
        <p:nvCxnSpPr>
          <p:cNvPr id="69" name="直接连接符 68"/>
          <p:cNvCxnSpPr/>
          <p:nvPr/>
        </p:nvCxnSpPr>
        <p:spPr>
          <a:xfrm>
            <a:off x="2929474" y="2945568"/>
            <a:ext cx="3042416" cy="0"/>
          </a:xfrm>
          <a:prstGeom prst="line">
            <a:avLst/>
          </a:prstGeom>
          <a:noFill/>
          <a:ln w="28575" cap="flat" cmpd="sng" algn="ctr">
            <a:solidFill>
              <a:schemeClr val="accent1"/>
            </a:solidFill>
            <a:prstDash val="solid"/>
          </a:ln>
          <a:effectLst/>
        </p:spPr>
      </p:cxnSp>
      <p:sp>
        <p:nvSpPr>
          <p:cNvPr id="70" name="TextBox 69"/>
          <p:cNvSpPr txBox="1"/>
          <p:nvPr/>
        </p:nvSpPr>
        <p:spPr>
          <a:xfrm>
            <a:off x="3151433" y="1885089"/>
            <a:ext cx="2646878" cy="830997"/>
          </a:xfrm>
          <a:prstGeom prst="rect">
            <a:avLst/>
          </a:prstGeom>
          <a:noFill/>
        </p:spPr>
        <p:txBody>
          <a:bodyPr wrap="none" rtlCol="0">
            <a:spAutoFit/>
          </a:bodyPr>
          <a:lstStyle/>
          <a:p>
            <a:r>
              <a:rPr lang="zh-CN" altLang="en-US" sz="4800" b="1" dirty="0" smtClean="0">
                <a:solidFill>
                  <a:schemeClr val="accent3"/>
                </a:solidFill>
                <a:latin typeface="+mn-ea"/>
              </a:rPr>
              <a:t>谢谢聆听</a:t>
            </a:r>
            <a:endParaRPr lang="zh-CN" altLang="en-US" sz="4800" b="1" dirty="0">
              <a:solidFill>
                <a:schemeClr val="accent3"/>
              </a:solidFill>
              <a:latin typeface="+mn-ea"/>
            </a:endParaRPr>
          </a:p>
        </p:txBody>
      </p:sp>
      <p:sp>
        <p:nvSpPr>
          <p:cNvPr id="92" name="椭圆 91"/>
          <p:cNvSpPr/>
          <p:nvPr/>
        </p:nvSpPr>
        <p:spPr>
          <a:xfrm rot="10498052">
            <a:off x="1565258" y="4789793"/>
            <a:ext cx="563789" cy="563789"/>
          </a:xfrm>
          <a:prstGeom prst="ellipse">
            <a:avLst/>
          </a:prstGeom>
          <a:solidFill>
            <a:schemeClr val="accent4"/>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5" name="椭圆 94"/>
          <p:cNvSpPr/>
          <p:nvPr/>
        </p:nvSpPr>
        <p:spPr>
          <a:xfrm rot="10498052">
            <a:off x="2318615" y="5446285"/>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6" name="组合 95"/>
          <p:cNvGrpSpPr/>
          <p:nvPr/>
        </p:nvGrpSpPr>
        <p:grpSpPr>
          <a:xfrm>
            <a:off x="2134226" y="4225782"/>
            <a:ext cx="845906" cy="845906"/>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组合 98"/>
          <p:cNvGrpSpPr/>
          <p:nvPr/>
        </p:nvGrpSpPr>
        <p:grpSpPr>
          <a:xfrm>
            <a:off x="990789" y="4320639"/>
            <a:ext cx="310515" cy="310515"/>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椭圆 10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2" name="组合 101"/>
          <p:cNvGrpSpPr/>
          <p:nvPr/>
        </p:nvGrpSpPr>
        <p:grpSpPr>
          <a:xfrm>
            <a:off x="2843749" y="5150987"/>
            <a:ext cx="310515" cy="310515"/>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椭圆 10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5" name="椭圆 104"/>
          <p:cNvSpPr/>
          <p:nvPr/>
        </p:nvSpPr>
        <p:spPr>
          <a:xfrm rot="10498052">
            <a:off x="1830878" y="4082454"/>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6" name="组合 105"/>
          <p:cNvGrpSpPr/>
          <p:nvPr/>
        </p:nvGrpSpPr>
        <p:grpSpPr>
          <a:xfrm>
            <a:off x="1168880" y="5339903"/>
            <a:ext cx="441364" cy="441364"/>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9" name="椭圆 108"/>
          <p:cNvSpPr/>
          <p:nvPr/>
        </p:nvSpPr>
        <p:spPr>
          <a:xfrm rot="10498052">
            <a:off x="809912" y="4958250"/>
            <a:ext cx="303658" cy="303658"/>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3383008" y="4934093"/>
            <a:ext cx="310515" cy="310515"/>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3" name="椭圆 112"/>
          <p:cNvSpPr/>
          <p:nvPr/>
        </p:nvSpPr>
        <p:spPr>
          <a:xfrm rot="10498052">
            <a:off x="3573973" y="5532145"/>
            <a:ext cx="192350" cy="192350"/>
          </a:xfrm>
          <a:prstGeom prst="ellipse">
            <a:avLst/>
          </a:prstGeom>
          <a:solidFill>
            <a:schemeClr val="accent2"/>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4" name="椭圆 113"/>
          <p:cNvSpPr/>
          <p:nvPr/>
        </p:nvSpPr>
        <p:spPr>
          <a:xfrm rot="10498052">
            <a:off x="364029" y="5605256"/>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5" name="椭圆 114"/>
          <p:cNvSpPr/>
          <p:nvPr/>
        </p:nvSpPr>
        <p:spPr>
          <a:xfrm rot="10498052">
            <a:off x="6480158" y="4819827"/>
            <a:ext cx="563789" cy="563789"/>
          </a:xfrm>
          <a:prstGeom prst="ellipse">
            <a:avLst/>
          </a:prstGeom>
          <a:solidFill>
            <a:schemeClr val="accent2"/>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6" name="椭圆 115"/>
          <p:cNvSpPr/>
          <p:nvPr/>
        </p:nvSpPr>
        <p:spPr>
          <a:xfrm rot="10498052">
            <a:off x="7233515" y="5476319"/>
            <a:ext cx="228599" cy="228599"/>
          </a:xfrm>
          <a:prstGeom prst="ellipse">
            <a:avLst/>
          </a:prstGeom>
          <a:solidFill>
            <a:schemeClr val="accent4"/>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7" name="组合 116"/>
          <p:cNvGrpSpPr/>
          <p:nvPr/>
        </p:nvGrpSpPr>
        <p:grpSpPr>
          <a:xfrm>
            <a:off x="7049126" y="4255816"/>
            <a:ext cx="845906" cy="84590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9" name="椭圆 1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0" name="组合 119"/>
          <p:cNvGrpSpPr/>
          <p:nvPr/>
        </p:nvGrpSpPr>
        <p:grpSpPr>
          <a:xfrm>
            <a:off x="5905689" y="4350673"/>
            <a:ext cx="310515" cy="310515"/>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3" name="组合 122"/>
          <p:cNvGrpSpPr/>
          <p:nvPr/>
        </p:nvGrpSpPr>
        <p:grpSpPr>
          <a:xfrm>
            <a:off x="7758649" y="5181021"/>
            <a:ext cx="310515" cy="310515"/>
            <a:chOff x="304800" y="673100"/>
            <a:chExt cx="4000500" cy="4000500"/>
          </a:xfrm>
          <a:effectLst>
            <a:outerShdw blurRad="444500" dist="2540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5" name="椭圆 1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6" name="椭圆 125"/>
          <p:cNvSpPr/>
          <p:nvPr/>
        </p:nvSpPr>
        <p:spPr>
          <a:xfrm rot="10498052">
            <a:off x="6745778" y="4112488"/>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27" name="组合 126"/>
          <p:cNvGrpSpPr/>
          <p:nvPr/>
        </p:nvGrpSpPr>
        <p:grpSpPr>
          <a:xfrm>
            <a:off x="6083780" y="5369937"/>
            <a:ext cx="441364" cy="441364"/>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9" name="椭圆 1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0" name="椭圆 129"/>
          <p:cNvSpPr/>
          <p:nvPr/>
        </p:nvSpPr>
        <p:spPr>
          <a:xfrm rot="10498052">
            <a:off x="5724812" y="4988284"/>
            <a:ext cx="303658" cy="303658"/>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31" name="组合 130"/>
          <p:cNvGrpSpPr/>
          <p:nvPr/>
        </p:nvGrpSpPr>
        <p:grpSpPr>
          <a:xfrm>
            <a:off x="8297908" y="4964127"/>
            <a:ext cx="310515" cy="310515"/>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4" name="椭圆 133"/>
          <p:cNvSpPr/>
          <p:nvPr/>
        </p:nvSpPr>
        <p:spPr>
          <a:xfrm rot="10498052">
            <a:off x="8488873" y="5562179"/>
            <a:ext cx="192350" cy="1923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5" name="椭圆 134"/>
          <p:cNvSpPr/>
          <p:nvPr/>
        </p:nvSpPr>
        <p:spPr>
          <a:xfrm rot="10498052">
            <a:off x="5278929" y="5635290"/>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89027 -0.68768 L 3.61111E-6 2.94717E-6 " pathEditMode="relative" rAng="0" ptsTypes="AA">
                                      <p:cBhvr>
                                        <p:cTn id="6" dur="2500" fill="hold"/>
                                        <p:tgtEl>
                                          <p:spTgt spid="44"/>
                                        </p:tgtEl>
                                        <p:attrNameLst>
                                          <p:attrName>ppt_x</p:attrName>
                                          <p:attrName>ppt_y</p:attrName>
                                        </p:attrNameLst>
                                      </p:cBhvr>
                                      <p:rCtr x="-44514" y="34384"/>
                                    </p:animMotion>
                                  </p:childTnLst>
                                </p:cTn>
                              </p:par>
                            </p:childTnLst>
                          </p:cTn>
                        </p:par>
                        <p:par>
                          <p:cTn id="7" fill="hold">
                            <p:stCondLst>
                              <p:cond delay="2500"/>
                            </p:stCondLst>
                            <p:childTnLst>
                              <p:par>
                                <p:cTn id="8" presetID="10" presetClass="entr" presetSubtype="0" fill="hold" grpId="0" nodeType="afterEffect">
                                  <p:stCondLst>
                                    <p:cond delay="0"/>
                                  </p:stCondLst>
                                  <p:iterate type="lt">
                                    <p:tmPct val="0"/>
                                  </p:iterate>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22" presetClass="entr" presetSubtype="8"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par>
                                <p:cTn id="18" presetID="42" presetClass="path" presetSubtype="0" accel="50000" decel="50000" fill="hold" grpId="0" nodeType="withEffect">
                                  <p:stCondLst>
                                    <p:cond delay="0"/>
                                  </p:stCondLst>
                                  <p:childTnLst>
                                    <p:animMotion origin="layout" path="M 1.11458 -0.82685 L 3.88889E-6 -1.85185E-6 " pathEditMode="relative" rAng="0" ptsTypes="AA">
                                      <p:cBhvr>
                                        <p:cTn id="19" dur="2000" fill="hold"/>
                                        <p:tgtEl>
                                          <p:spTgt spid="115"/>
                                        </p:tgtEl>
                                        <p:attrNameLst>
                                          <p:attrName>ppt_x</p:attrName>
                                          <p:attrName>ppt_y</p:attrName>
                                        </p:attrNameLst>
                                      </p:cBhvr>
                                      <p:rCtr x="-55729" y="41327"/>
                                    </p:animMotion>
                                  </p:childTnLst>
                                </p:cTn>
                              </p:par>
                              <p:par>
                                <p:cTn id="20" presetID="42" presetClass="path" presetSubtype="0" accel="50000" decel="50000" fill="hold" nodeType="withEffect">
                                  <p:stCondLst>
                                    <p:cond delay="0"/>
                                  </p:stCondLst>
                                  <p:childTnLst>
                                    <p:animMotion origin="layout" path="M 1.11267 -0.5607 L -5.55556E-7 2.03892E-7 " pathEditMode="relative" rAng="0" ptsTypes="AA">
                                      <p:cBhvr>
                                        <p:cTn id="21" dur="2000" fill="hold"/>
                                        <p:tgtEl>
                                          <p:spTgt spid="123"/>
                                        </p:tgtEl>
                                        <p:attrNameLst>
                                          <p:attrName>ppt_x</p:attrName>
                                          <p:attrName>ppt_y</p:attrName>
                                        </p:attrNameLst>
                                      </p:cBhvr>
                                      <p:rCtr x="-55642" y="28020"/>
                                    </p:animMotion>
                                  </p:childTnLst>
                                </p:cTn>
                              </p:par>
                              <p:par>
                                <p:cTn id="22" presetID="42" presetClass="path" presetSubtype="0" accel="50000" decel="50000" fill="hold" nodeType="withEffect">
                                  <p:stCondLst>
                                    <p:cond delay="0"/>
                                  </p:stCondLst>
                                  <p:childTnLst>
                                    <p:animMotion origin="layout" path="M 1.16511 -0.74143 L -3.61111E-6 4.43312E-6 " pathEditMode="relative" rAng="0" ptsTypes="AA">
                                      <p:cBhvr>
                                        <p:cTn id="23" dur="2000" fill="hold"/>
                                        <p:tgtEl>
                                          <p:spTgt spid="117"/>
                                        </p:tgtEl>
                                        <p:attrNameLst>
                                          <p:attrName>ppt_x</p:attrName>
                                          <p:attrName>ppt_y</p:attrName>
                                        </p:attrNameLst>
                                      </p:cBhvr>
                                      <p:rCtr x="-58264" y="37071"/>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116"/>
                                        </p:tgtEl>
                                        <p:attrNameLst>
                                          <p:attrName>ppt_x</p:attrName>
                                          <p:attrName>ppt_y</p:attrName>
                                        </p:attrNameLst>
                                      </p:cBhvr>
                                      <p:rCtr x="-53576" y="39450"/>
                                    </p:animMotion>
                                  </p:childTnLst>
                                </p:cTn>
                              </p:par>
                              <p:par>
                                <p:cTn id="26" presetID="42" presetClass="path" presetSubtype="0" accel="50000" decel="50000" fill="hold" nodeType="withEffect">
                                  <p:stCondLst>
                                    <p:cond delay="0"/>
                                  </p:stCondLst>
                                  <p:childTnLst>
                                    <p:animMotion origin="layout" path="M 1.22951 -0.81173 L 0 -2.46914E-6 " pathEditMode="relative" rAng="0" ptsTypes="AA">
                                      <p:cBhvr>
                                        <p:cTn id="27" dur="2000" fill="hold"/>
                                        <p:tgtEl>
                                          <p:spTgt spid="120"/>
                                        </p:tgtEl>
                                        <p:attrNameLst>
                                          <p:attrName>ppt_x</p:attrName>
                                          <p:attrName>ppt_y</p:attrName>
                                        </p:attrNameLst>
                                      </p:cBhvr>
                                      <p:rCtr x="-61476" y="40586"/>
                                    </p:animMotion>
                                  </p:childTnLst>
                                </p:cTn>
                              </p:par>
                              <p:par>
                                <p:cTn id="28" presetID="42" presetClass="path" presetSubtype="0" accel="50000" decel="50000" fill="hold" grpId="0" nodeType="withEffect">
                                  <p:stCondLst>
                                    <p:cond delay="0"/>
                                  </p:stCondLst>
                                  <p:childTnLst>
                                    <p:animMotion origin="layout" path="M 1.05712 -0.81186 L -0.01424 -0.02255 " pathEditMode="relative" rAng="0" ptsTypes="AA">
                                      <p:cBhvr>
                                        <p:cTn id="29" dur="2000" fill="hold"/>
                                        <p:tgtEl>
                                          <p:spTgt spid="126"/>
                                        </p:tgtEl>
                                        <p:attrNameLst>
                                          <p:attrName>ppt_x</p:attrName>
                                          <p:attrName>ppt_y</p:attrName>
                                        </p:attrNameLst>
                                      </p:cBhvr>
                                      <p:rCtr x="-53576" y="3945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127"/>
                                        </p:tgtEl>
                                        <p:attrNameLst>
                                          <p:attrName>ppt_x</p:attrName>
                                          <p:attrName>ppt_y</p:attrName>
                                        </p:attrNameLst>
                                      </p:cBhvr>
                                      <p:rCtr x="-46597" y="18289"/>
                                    </p:animMotion>
                                  </p:childTnLst>
                                </p:cTn>
                              </p:par>
                              <p:par>
                                <p:cTn id="32" presetID="42" presetClass="path" presetSubtype="0" accel="50000" decel="50000" fill="hold" grpId="0" nodeType="withEffect">
                                  <p:stCondLst>
                                    <p:cond delay="0"/>
                                  </p:stCondLst>
                                  <p:childTnLst>
                                    <p:animMotion origin="layout" path="M 1.05712 -0.81186 L -0.01424 -0.02255 " pathEditMode="relative" rAng="0" ptsTypes="AA">
                                      <p:cBhvr>
                                        <p:cTn id="33" dur="2000" fill="hold"/>
                                        <p:tgtEl>
                                          <p:spTgt spid="130"/>
                                        </p:tgtEl>
                                        <p:attrNameLst>
                                          <p:attrName>ppt_x</p:attrName>
                                          <p:attrName>ppt_y</p:attrName>
                                        </p:attrNameLst>
                                      </p:cBhvr>
                                      <p:rCtr x="-53576" y="39450"/>
                                    </p:animMotion>
                                  </p:childTnLst>
                                </p:cTn>
                              </p:par>
                              <p:par>
                                <p:cTn id="34" presetID="42" presetClass="path" presetSubtype="0" accel="50000" decel="50000" fill="hold" nodeType="withEffect">
                                  <p:stCondLst>
                                    <p:cond delay="0"/>
                                  </p:stCondLst>
                                  <p:childTnLst>
                                    <p:animMotion origin="layout" path="M 0.93194 -0.36577 L -2.77778E-7 5.68428E-7 " pathEditMode="relative" rAng="0" ptsTypes="AA">
                                      <p:cBhvr>
                                        <p:cTn id="35" dur="2000" fill="hold"/>
                                        <p:tgtEl>
                                          <p:spTgt spid="131"/>
                                        </p:tgtEl>
                                        <p:attrNameLst>
                                          <p:attrName>ppt_x</p:attrName>
                                          <p:attrName>ppt_y</p:attrName>
                                        </p:attrNameLst>
                                      </p:cBhvr>
                                      <p:rCtr x="-46597" y="18289"/>
                                    </p:animMotion>
                                  </p:childTnLst>
                                </p:cTn>
                              </p:par>
                              <p:par>
                                <p:cTn id="36" presetID="42" presetClass="path" presetSubtype="0" accel="50000" decel="50000" fill="hold" grpId="0" nodeType="withEffect">
                                  <p:stCondLst>
                                    <p:cond delay="0"/>
                                  </p:stCondLst>
                                  <p:childTnLst>
                                    <p:animMotion origin="layout" path="M 1.07135 -0.78931 L 8.33333E-7 -4.71733E-6 " pathEditMode="relative" rAng="0" ptsTypes="AA">
                                      <p:cBhvr>
                                        <p:cTn id="37" dur="2000" fill="hold"/>
                                        <p:tgtEl>
                                          <p:spTgt spid="134"/>
                                        </p:tgtEl>
                                        <p:attrNameLst>
                                          <p:attrName>ppt_x</p:attrName>
                                          <p:attrName>ppt_y</p:attrName>
                                        </p:attrNameLst>
                                      </p:cBhvr>
                                      <p:rCtr x="-53576" y="39450"/>
                                    </p:animMotion>
                                  </p:childTnLst>
                                </p:cTn>
                              </p:par>
                              <p:par>
                                <p:cTn id="38" presetID="42" presetClass="path" presetSubtype="0" accel="50000" decel="50000" fill="hold" grpId="0" nodeType="withEffect">
                                  <p:stCondLst>
                                    <p:cond delay="0"/>
                                  </p:stCondLst>
                                  <p:childTnLst>
                                    <p:animMotion origin="layout" path="M 1.05712 -0.81186 L -0.01424 -0.02255 " pathEditMode="relative" rAng="0" ptsTypes="AA">
                                      <p:cBhvr>
                                        <p:cTn id="39" dur="2000" fill="hold"/>
                                        <p:tgtEl>
                                          <p:spTgt spid="135"/>
                                        </p:tgtEl>
                                        <p:attrNameLst>
                                          <p:attrName>ppt_x</p:attrName>
                                          <p:attrName>ppt_y</p:attrName>
                                        </p:attrNameLst>
                                      </p:cBhvr>
                                      <p:rCtr x="-53576" y="39450"/>
                                    </p:animMotion>
                                  </p:childTnLst>
                                </p:cTn>
                              </p:par>
                              <p:par>
                                <p:cTn id="40" presetID="42" presetClass="path" presetSubtype="0" accel="50000" decel="50000" fill="hold" grpId="0" nodeType="withEffect">
                                  <p:stCondLst>
                                    <p:cond delay="0"/>
                                  </p:stCondLst>
                                  <p:childTnLst>
                                    <p:animMotion origin="layout" path="M 1.11458 -0.82685 L 3.88889E-6 -1.85185E-6 " pathEditMode="relative" rAng="0" ptsTypes="AA">
                                      <p:cBhvr>
                                        <p:cTn id="41" dur="2000" fill="hold"/>
                                        <p:tgtEl>
                                          <p:spTgt spid="92"/>
                                        </p:tgtEl>
                                        <p:attrNameLst>
                                          <p:attrName>ppt_x</p:attrName>
                                          <p:attrName>ppt_y</p:attrName>
                                        </p:attrNameLst>
                                      </p:cBhvr>
                                      <p:rCtr x="-55729" y="41327"/>
                                    </p:animMotion>
                                  </p:childTnLst>
                                </p:cTn>
                              </p:par>
                              <p:par>
                                <p:cTn id="42" presetID="42" presetClass="path" presetSubtype="0" accel="50000" decel="50000" fill="hold" nodeType="withEffect">
                                  <p:stCondLst>
                                    <p:cond delay="0"/>
                                  </p:stCondLst>
                                  <p:childTnLst>
                                    <p:animMotion origin="layout" path="M 1.11267 -0.5607 L -5.55556E-7 2.03892E-7 " pathEditMode="relative" rAng="0" ptsTypes="AA">
                                      <p:cBhvr>
                                        <p:cTn id="43" dur="2000" fill="hold"/>
                                        <p:tgtEl>
                                          <p:spTgt spid="102"/>
                                        </p:tgtEl>
                                        <p:attrNameLst>
                                          <p:attrName>ppt_x</p:attrName>
                                          <p:attrName>ppt_y</p:attrName>
                                        </p:attrNameLst>
                                      </p:cBhvr>
                                      <p:rCtr x="-55642" y="28020"/>
                                    </p:animMotion>
                                  </p:childTnLst>
                                </p:cTn>
                              </p:par>
                              <p:par>
                                <p:cTn id="44" presetID="42" presetClass="path" presetSubtype="0" accel="50000" decel="50000" fill="hold" nodeType="withEffect">
                                  <p:stCondLst>
                                    <p:cond delay="0"/>
                                  </p:stCondLst>
                                  <p:childTnLst>
                                    <p:animMotion origin="layout" path="M 1.16511 -0.74143 L -3.61111E-6 4.43312E-6 " pathEditMode="relative" rAng="0" ptsTypes="AA">
                                      <p:cBhvr>
                                        <p:cTn id="45" dur="2000" fill="hold"/>
                                        <p:tgtEl>
                                          <p:spTgt spid="96"/>
                                        </p:tgtEl>
                                        <p:attrNameLst>
                                          <p:attrName>ppt_x</p:attrName>
                                          <p:attrName>ppt_y</p:attrName>
                                        </p:attrNameLst>
                                      </p:cBhvr>
                                      <p:rCtr x="-58264" y="37071"/>
                                    </p:animMotion>
                                  </p:childTnLst>
                                </p:cTn>
                              </p:par>
                              <p:par>
                                <p:cTn id="46" presetID="42" presetClass="path" presetSubtype="0" accel="50000" decel="50000" fill="hold" grpId="0" nodeType="withEffect">
                                  <p:stCondLst>
                                    <p:cond delay="0"/>
                                  </p:stCondLst>
                                  <p:childTnLst>
                                    <p:animMotion origin="layout" path="M 1.05712 -0.81186 L -0.01424 -0.02255 " pathEditMode="relative" rAng="0" ptsTypes="AA">
                                      <p:cBhvr>
                                        <p:cTn id="47" dur="2000" fill="hold"/>
                                        <p:tgtEl>
                                          <p:spTgt spid="95"/>
                                        </p:tgtEl>
                                        <p:attrNameLst>
                                          <p:attrName>ppt_x</p:attrName>
                                          <p:attrName>ppt_y</p:attrName>
                                        </p:attrNameLst>
                                      </p:cBhvr>
                                      <p:rCtr x="-53576" y="39450"/>
                                    </p:animMotion>
                                  </p:childTnLst>
                                </p:cTn>
                              </p:par>
                              <p:par>
                                <p:cTn id="48" presetID="42" presetClass="path" presetSubtype="0" accel="50000" decel="50000" fill="hold" nodeType="withEffect">
                                  <p:stCondLst>
                                    <p:cond delay="0"/>
                                  </p:stCondLst>
                                  <p:childTnLst>
                                    <p:animMotion origin="layout" path="M 1.22951 -0.81173 L 0 -2.46914E-6 " pathEditMode="relative" rAng="0" ptsTypes="AA">
                                      <p:cBhvr>
                                        <p:cTn id="49" dur="2000" fill="hold"/>
                                        <p:tgtEl>
                                          <p:spTgt spid="99"/>
                                        </p:tgtEl>
                                        <p:attrNameLst>
                                          <p:attrName>ppt_x</p:attrName>
                                          <p:attrName>ppt_y</p:attrName>
                                        </p:attrNameLst>
                                      </p:cBhvr>
                                      <p:rCtr x="-61476" y="40586"/>
                                    </p:animMotion>
                                  </p:childTnLst>
                                </p:cTn>
                              </p:par>
                              <p:par>
                                <p:cTn id="50" presetID="42" presetClass="path" presetSubtype="0" accel="50000" decel="50000" fill="hold" grpId="0" nodeType="withEffect">
                                  <p:stCondLst>
                                    <p:cond delay="0"/>
                                  </p:stCondLst>
                                  <p:childTnLst>
                                    <p:animMotion origin="layout" path="M 1.05712 -0.81186 L -0.01424 -0.02255 " pathEditMode="relative" rAng="0" ptsTypes="AA">
                                      <p:cBhvr>
                                        <p:cTn id="51" dur="2000" fill="hold"/>
                                        <p:tgtEl>
                                          <p:spTgt spid="105"/>
                                        </p:tgtEl>
                                        <p:attrNameLst>
                                          <p:attrName>ppt_x</p:attrName>
                                          <p:attrName>ppt_y</p:attrName>
                                        </p:attrNameLst>
                                      </p:cBhvr>
                                      <p:rCtr x="-53576" y="39450"/>
                                    </p:animMotion>
                                  </p:childTnLst>
                                </p:cTn>
                              </p:par>
                              <p:par>
                                <p:cTn id="52" presetID="42" presetClass="path" presetSubtype="0" accel="50000" decel="50000" fill="hold" nodeType="withEffect">
                                  <p:stCondLst>
                                    <p:cond delay="0"/>
                                  </p:stCondLst>
                                  <p:childTnLst>
                                    <p:animMotion origin="layout" path="M 0.93194 -0.36577 L -2.77778E-7 5.68428E-7 " pathEditMode="relative" rAng="0" ptsTypes="AA">
                                      <p:cBhvr>
                                        <p:cTn id="53" dur="2000" fill="hold"/>
                                        <p:tgtEl>
                                          <p:spTgt spid="106"/>
                                        </p:tgtEl>
                                        <p:attrNameLst>
                                          <p:attrName>ppt_x</p:attrName>
                                          <p:attrName>ppt_y</p:attrName>
                                        </p:attrNameLst>
                                      </p:cBhvr>
                                      <p:rCtr x="-46597" y="18289"/>
                                    </p:animMotion>
                                  </p:childTnLst>
                                </p:cTn>
                              </p:par>
                              <p:par>
                                <p:cTn id="54" presetID="42" presetClass="path" presetSubtype="0" accel="50000" decel="50000" fill="hold" grpId="0" nodeType="withEffect">
                                  <p:stCondLst>
                                    <p:cond delay="0"/>
                                  </p:stCondLst>
                                  <p:childTnLst>
                                    <p:animMotion origin="layout" path="M 1.07136 -0.7892 L 5E-6 2.46914E-6 " pathEditMode="relative" rAng="0" ptsTypes="AA">
                                      <p:cBhvr>
                                        <p:cTn id="55" dur="2000" fill="hold"/>
                                        <p:tgtEl>
                                          <p:spTgt spid="109"/>
                                        </p:tgtEl>
                                        <p:attrNameLst>
                                          <p:attrName>ppt_x</p:attrName>
                                          <p:attrName>ppt_y</p:attrName>
                                        </p:attrNameLst>
                                      </p:cBhvr>
                                      <p:rCtr x="-53576" y="39444"/>
                                    </p:animMotion>
                                  </p:childTnLst>
                                </p:cTn>
                              </p:par>
                              <p:par>
                                <p:cTn id="56" presetID="42" presetClass="path" presetSubtype="0" accel="50000" decel="50000" fill="hold" nodeType="withEffect">
                                  <p:stCondLst>
                                    <p:cond delay="0"/>
                                  </p:stCondLst>
                                  <p:childTnLst>
                                    <p:animMotion origin="layout" path="M 0.93194 -0.36577 L -2.77778E-7 5.68428E-7 " pathEditMode="relative" rAng="0" ptsTypes="AA">
                                      <p:cBhvr>
                                        <p:cTn id="57" dur="2000" fill="hold"/>
                                        <p:tgtEl>
                                          <p:spTgt spid="110"/>
                                        </p:tgtEl>
                                        <p:attrNameLst>
                                          <p:attrName>ppt_x</p:attrName>
                                          <p:attrName>ppt_y</p:attrName>
                                        </p:attrNameLst>
                                      </p:cBhvr>
                                      <p:rCtr x="-46597" y="18289"/>
                                    </p:animMotion>
                                  </p:childTnLst>
                                </p:cTn>
                              </p:par>
                              <p:par>
                                <p:cTn id="58" presetID="42" presetClass="path" presetSubtype="0" accel="50000" decel="50000" fill="hold" grpId="0" nodeType="withEffect">
                                  <p:stCondLst>
                                    <p:cond delay="0"/>
                                  </p:stCondLst>
                                  <p:childTnLst>
                                    <p:animMotion origin="layout" path="M 1.07135 -0.78931 L 8.33333E-7 -4.71733E-6 " pathEditMode="relative" rAng="0" ptsTypes="AA">
                                      <p:cBhvr>
                                        <p:cTn id="59" dur="2000" fill="hold"/>
                                        <p:tgtEl>
                                          <p:spTgt spid="113"/>
                                        </p:tgtEl>
                                        <p:attrNameLst>
                                          <p:attrName>ppt_x</p:attrName>
                                          <p:attrName>ppt_y</p:attrName>
                                        </p:attrNameLst>
                                      </p:cBhvr>
                                      <p:rCtr x="-53576" y="39450"/>
                                    </p:animMotion>
                                  </p:childTnLst>
                                </p:cTn>
                              </p:par>
                              <p:par>
                                <p:cTn id="60" presetID="42" presetClass="path" presetSubtype="0" accel="50000" decel="50000" fill="hold" grpId="0" nodeType="withEffect">
                                  <p:stCondLst>
                                    <p:cond delay="0"/>
                                  </p:stCondLst>
                                  <p:childTnLst>
                                    <p:animMotion origin="layout" path="M 1.05712 -0.81186 L -0.01424 -0.02255 " pathEditMode="relative" rAng="0" ptsTypes="AA">
                                      <p:cBhvr>
                                        <p:cTn id="61" dur="2000" fill="hold"/>
                                        <p:tgtEl>
                                          <p:spTgt spid="114"/>
                                        </p:tgtEl>
                                        <p:attrNameLst>
                                          <p:attrName>ppt_x</p:attrName>
                                          <p:attrName>ppt_y</p:attrName>
                                        </p:attrNameLst>
                                      </p:cBhvr>
                                      <p:rCtr x="-53576" y="394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92" grpId="0" animBg="1"/>
      <p:bldP spid="95" grpId="0" animBg="1"/>
      <p:bldP spid="105" grpId="0" animBg="1"/>
      <p:bldP spid="109" grpId="0" animBg="1"/>
      <p:bldP spid="113" grpId="0" animBg="1"/>
      <p:bldP spid="114" grpId="0" animBg="1"/>
      <p:bldP spid="115" grpId="0" animBg="1"/>
      <p:bldP spid="116" grpId="0" animBg="1"/>
      <p:bldP spid="126" grpId="0" animBg="1"/>
      <p:bldP spid="130" grpId="0" animBg="1"/>
      <p:bldP spid="134" grpId="0" animBg="1"/>
      <p:bldP spid="1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6"/>
          <p:cNvSpPr txBox="1">
            <a:spLocks noChangeArrowheads="1"/>
          </p:cNvSpPr>
          <p:nvPr/>
        </p:nvSpPr>
        <p:spPr bwMode="auto">
          <a:xfrm>
            <a:off x="2845403" y="2229439"/>
            <a:ext cx="2388198"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唯物史观</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45" name="TextBox 6"/>
          <p:cNvSpPr txBox="1">
            <a:spLocks noChangeArrowheads="1"/>
          </p:cNvSpPr>
          <p:nvPr/>
        </p:nvSpPr>
        <p:spPr bwMode="auto">
          <a:xfrm>
            <a:off x="2096770" y="986155"/>
            <a:ext cx="3885565"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rgbClr val="FF0000"/>
                </a:solidFill>
                <a:latin typeface="微软雅黑" panose="020B0503020204020204" pitchFamily="34" charset="-122"/>
                <a:ea typeface="微软雅黑" panose="020B0503020204020204" pitchFamily="34" charset="-122"/>
              </a:rPr>
              <a:t>时空观念</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rot="0">
            <a:off x="730250" y="882015"/>
            <a:ext cx="975995" cy="94450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TextBox 54"/>
            <p:cNvSpPr txBox="1"/>
            <p:nvPr/>
          </p:nvSpPr>
          <p:spPr>
            <a:xfrm>
              <a:off x="1245338" y="2689070"/>
              <a:ext cx="841788" cy="1106754"/>
            </a:xfrm>
            <a:prstGeom prst="rect">
              <a:avLst/>
            </a:prstGeom>
            <a:noFill/>
          </p:spPr>
          <p:txBody>
            <a:bodyPr wrap="square" rtlCol="0">
              <a:spAutoFit/>
            </a:bodyPr>
            <a:lstStyle/>
            <a:p>
              <a:pPr algn="ctr"/>
              <a:r>
                <a:rPr lang="zh-CN" altLang="en-US" sz="4400" b="1" dirty="0">
                  <a:solidFill>
                    <a:srgbClr val="FF0000"/>
                  </a:solidFill>
                  <a:latin typeface="微软雅黑" panose="020B0503020204020204" pitchFamily="34" charset="-122"/>
                  <a:ea typeface="造字工房劲黑（非商用）常规体" pitchFamily="50" charset="-122"/>
                </a:rPr>
                <a:t>一</a:t>
              </a:r>
              <a:endParaRPr lang="zh-CN" altLang="en-US" sz="4400" b="1" dirty="0">
                <a:solidFill>
                  <a:srgbClr val="FF0000"/>
                </a:solidFill>
                <a:latin typeface="微软雅黑" panose="020B0503020204020204" pitchFamily="34" charset="-122"/>
                <a:ea typeface="造字工房劲黑（非商用）常规体" pitchFamily="50" charset="-122"/>
              </a:endParaRPr>
            </a:p>
          </p:txBody>
        </p:sp>
      </p:grpSp>
      <p:grpSp>
        <p:nvGrpSpPr>
          <p:cNvPr id="13" name="组合 12"/>
          <p:cNvGrpSpPr/>
          <p:nvPr/>
        </p:nvGrpSpPr>
        <p:grpSpPr>
          <a:xfrm rot="0">
            <a:off x="734695" y="2141855"/>
            <a:ext cx="975995" cy="944505"/>
            <a:chOff x="1008115" y="2542722"/>
            <a:chExt cx="1360493" cy="1360493"/>
          </a:xfrm>
        </p:grpSpPr>
        <p:grpSp>
          <p:nvGrpSpPr>
            <p:cNvPr id="14" name="组合 1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6" name="菱形 15"/>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17" name="TextBox 54"/>
            <p:cNvSpPr txBox="1"/>
            <p:nvPr/>
          </p:nvSpPr>
          <p:spPr>
            <a:xfrm>
              <a:off x="1238976" y="2668587"/>
              <a:ext cx="841861" cy="1106754"/>
            </a:xfrm>
            <a:prstGeom prst="rect">
              <a:avLst/>
            </a:prstGeom>
            <a:noFill/>
          </p:spPr>
          <p:txBody>
            <a:bodyPr wrap="square" rtlCol="0">
              <a:spAutoFit/>
            </a:bodyPr>
            <a:p>
              <a:pPr algn="ctr"/>
              <a:r>
                <a:rPr lang="zh-CN" altLang="en-US" sz="4400" b="1" dirty="0">
                  <a:solidFill>
                    <a:srgbClr val="FF0000"/>
                  </a:solidFill>
                  <a:latin typeface="微软雅黑" panose="020B0503020204020204" pitchFamily="34" charset="-122"/>
                  <a:ea typeface="造字工房劲黑（非商用）常规体" pitchFamily="50" charset="-122"/>
                </a:rPr>
                <a:t>二</a:t>
              </a:r>
              <a:endParaRPr lang="zh-CN" altLang="en-US" sz="4400" b="1" dirty="0">
                <a:solidFill>
                  <a:srgbClr val="FF0000"/>
                </a:solidFill>
                <a:latin typeface="微软雅黑" panose="020B0503020204020204" pitchFamily="34" charset="-122"/>
                <a:ea typeface="造字工房劲黑（非商用）常规体" pitchFamily="50" charset="-122"/>
              </a:endParaRPr>
            </a:p>
          </p:txBody>
        </p:sp>
      </p:grpSp>
      <p:grpSp>
        <p:nvGrpSpPr>
          <p:cNvPr id="18" name="组合 17"/>
          <p:cNvGrpSpPr/>
          <p:nvPr/>
        </p:nvGrpSpPr>
        <p:grpSpPr>
          <a:xfrm rot="0">
            <a:off x="751840" y="3397885"/>
            <a:ext cx="975995" cy="944505"/>
            <a:chOff x="1008115" y="2542722"/>
            <a:chExt cx="1360493" cy="1360493"/>
          </a:xfrm>
        </p:grpSpPr>
        <p:grpSp>
          <p:nvGrpSpPr>
            <p:cNvPr id="19" name="组合 1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菱形 20"/>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TextBox 54"/>
            <p:cNvSpPr txBox="1"/>
            <p:nvPr/>
          </p:nvSpPr>
          <p:spPr>
            <a:xfrm>
              <a:off x="1267301" y="2668587"/>
              <a:ext cx="841861" cy="1106754"/>
            </a:xfrm>
            <a:prstGeom prst="rect">
              <a:avLst/>
            </a:prstGeom>
            <a:noFill/>
          </p:spPr>
          <p:txBody>
            <a:bodyPr wrap="square" rtlCol="0">
              <a:spAutoFit/>
            </a:bodyPr>
            <a:lstStyle/>
            <a:p>
              <a:pPr algn="ctr"/>
              <a:r>
                <a:rPr lang="zh-CN" altLang="en-US" sz="4400" b="1" dirty="0">
                  <a:solidFill>
                    <a:srgbClr val="FF0000"/>
                  </a:solidFill>
                  <a:latin typeface="微软雅黑" panose="020B0503020204020204" pitchFamily="34" charset="-122"/>
                  <a:ea typeface="造字工房劲黑（非商用）常规体" pitchFamily="50" charset="-122"/>
                </a:rPr>
                <a:t>三</a:t>
              </a:r>
              <a:endParaRPr lang="zh-CN" altLang="en-US" sz="4400" b="1" dirty="0">
                <a:solidFill>
                  <a:srgbClr val="FF0000"/>
                </a:solidFill>
                <a:latin typeface="微软雅黑" panose="020B0503020204020204" pitchFamily="34" charset="-122"/>
                <a:ea typeface="造字工房劲黑（非商用）常规体" pitchFamily="50" charset="-122"/>
              </a:endParaRPr>
            </a:p>
          </p:txBody>
        </p:sp>
      </p:grpSp>
      <p:grpSp>
        <p:nvGrpSpPr>
          <p:cNvPr id="23" name="组合 22"/>
          <p:cNvGrpSpPr/>
          <p:nvPr/>
        </p:nvGrpSpPr>
        <p:grpSpPr>
          <a:xfrm rot="0">
            <a:off x="752475" y="4664710"/>
            <a:ext cx="975995" cy="944505"/>
            <a:chOff x="1008115" y="2542722"/>
            <a:chExt cx="1360493" cy="1360493"/>
          </a:xfrm>
        </p:grpSpPr>
        <p:grpSp>
          <p:nvGrpSpPr>
            <p:cNvPr id="24" name="组合 2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6" name="菱形 25"/>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27" name="TextBox 54"/>
            <p:cNvSpPr txBox="1"/>
            <p:nvPr/>
          </p:nvSpPr>
          <p:spPr>
            <a:xfrm>
              <a:off x="1267301" y="2669502"/>
              <a:ext cx="841861" cy="1106754"/>
            </a:xfrm>
            <a:prstGeom prst="rect">
              <a:avLst/>
            </a:prstGeom>
            <a:noFill/>
          </p:spPr>
          <p:txBody>
            <a:bodyPr wrap="square" rtlCol="0">
              <a:spAutoFit/>
            </a:bodyPr>
            <a:p>
              <a:pPr algn="ctr"/>
              <a:r>
                <a:rPr lang="zh-CN" altLang="en-US" sz="4400" b="1" dirty="0" smtClean="0">
                  <a:solidFill>
                    <a:srgbClr val="FF0000"/>
                  </a:solidFill>
                  <a:latin typeface="微软雅黑" panose="020B0503020204020204" pitchFamily="34" charset="-122"/>
                  <a:ea typeface="造字工房劲黑（非商用）常规体" pitchFamily="50" charset="-122"/>
                </a:rPr>
                <a:t>四</a:t>
              </a:r>
              <a:endParaRPr lang="zh-CN" altLang="en-US" sz="4400" b="1" dirty="0" smtClean="0">
                <a:solidFill>
                  <a:srgbClr val="FF0000"/>
                </a:solidFill>
                <a:latin typeface="微软雅黑" panose="020B0503020204020204" pitchFamily="34" charset="-122"/>
                <a:ea typeface="造字工房劲黑（非商用）常规体" pitchFamily="50" charset="-122"/>
              </a:endParaRPr>
            </a:p>
          </p:txBody>
        </p:sp>
      </p:grpSp>
      <p:grpSp>
        <p:nvGrpSpPr>
          <p:cNvPr id="33" name="组合 32"/>
          <p:cNvGrpSpPr/>
          <p:nvPr/>
        </p:nvGrpSpPr>
        <p:grpSpPr>
          <a:xfrm rot="0">
            <a:off x="730885" y="5905500"/>
            <a:ext cx="975995" cy="944505"/>
            <a:chOff x="1008115" y="2542722"/>
            <a:chExt cx="1360493" cy="1360493"/>
          </a:xfrm>
        </p:grpSpPr>
        <p:grpSp>
          <p:nvGrpSpPr>
            <p:cNvPr id="34" name="组合 3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6" name="菱形 35"/>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37" name="TextBox 54"/>
            <p:cNvSpPr txBox="1"/>
            <p:nvPr/>
          </p:nvSpPr>
          <p:spPr>
            <a:xfrm>
              <a:off x="1266416" y="2668587"/>
              <a:ext cx="841861" cy="1106754"/>
            </a:xfrm>
            <a:prstGeom prst="rect">
              <a:avLst/>
            </a:prstGeom>
            <a:noFill/>
          </p:spPr>
          <p:txBody>
            <a:bodyPr wrap="square" rtlCol="0">
              <a:spAutoFit/>
            </a:bodyPr>
            <a:p>
              <a:pPr algn="ctr"/>
              <a:r>
                <a:rPr lang="zh-CN" altLang="en-US" sz="4400" b="1" dirty="0">
                  <a:solidFill>
                    <a:srgbClr val="FF0000"/>
                  </a:solidFill>
                  <a:latin typeface="微软雅黑" panose="020B0503020204020204" pitchFamily="34" charset="-122"/>
                  <a:ea typeface="造字工房劲黑（非商用）常规体" pitchFamily="50" charset="-122"/>
                </a:rPr>
                <a:t>五</a:t>
              </a:r>
              <a:endParaRPr lang="zh-CN" altLang="en-US" sz="4400" b="1" dirty="0">
                <a:solidFill>
                  <a:srgbClr val="FF0000"/>
                </a:solidFill>
                <a:latin typeface="微软雅黑" panose="020B0503020204020204" pitchFamily="34" charset="-122"/>
                <a:ea typeface="造字工房劲黑（非商用）常规体" pitchFamily="50" charset="-122"/>
              </a:endParaRPr>
            </a:p>
          </p:txBody>
        </p:sp>
      </p:grpSp>
      <p:sp>
        <p:nvSpPr>
          <p:cNvPr id="47" name="TextBox 6"/>
          <p:cNvSpPr txBox="1">
            <a:spLocks noChangeArrowheads="1"/>
          </p:cNvSpPr>
          <p:nvPr/>
        </p:nvSpPr>
        <p:spPr bwMode="auto">
          <a:xfrm>
            <a:off x="2858103" y="3435939"/>
            <a:ext cx="2388198"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史料实证</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48" name="TextBox 6"/>
          <p:cNvSpPr txBox="1">
            <a:spLocks noChangeArrowheads="1"/>
          </p:cNvSpPr>
          <p:nvPr/>
        </p:nvSpPr>
        <p:spPr bwMode="auto">
          <a:xfrm>
            <a:off x="2883503" y="4655139"/>
            <a:ext cx="2388198"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历史解释</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2896203" y="5988639"/>
            <a:ext cx="2388198"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家国情怀</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50" name="五边形 49"/>
          <p:cNvSpPr/>
          <p:nvPr/>
        </p:nvSpPr>
        <p:spPr>
          <a:xfrm flipH="1">
            <a:off x="27940" y="13970"/>
            <a:ext cx="9087485" cy="685165"/>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gency FB" panose="020B0503020202020204"/>
              <a:cs typeface="+mn-cs"/>
            </a:endParaRPr>
          </a:p>
        </p:txBody>
      </p:sp>
      <p:sp>
        <p:nvSpPr>
          <p:cNvPr id="51" name="圆角矩形 50"/>
          <p:cNvSpPr/>
          <p:nvPr/>
        </p:nvSpPr>
        <p:spPr>
          <a:xfrm>
            <a:off x="422382" y="-87914"/>
            <a:ext cx="5603642" cy="888144"/>
          </a:xfrm>
          <a:prstGeom prst="roundRect">
            <a:avLst/>
          </a:prstGeom>
          <a:noFill/>
          <a:ln w="12700" cap="flat" cmpd="sng" algn="ctr">
            <a:noFill/>
            <a:prstDash val="solid"/>
            <a:miter lim="800000"/>
          </a:ln>
          <a:effectLst/>
        </p:spPr>
        <p:txBody>
          <a:bodyPr lIns="81693" tIns="40847" rIns="81693" bIns="40847" anchor="ctr"/>
          <a:p>
            <a:pPr marL="0" marR="0" lvl="0" indent="0" algn="l" defTabSz="685800" eaLnBrk="1" fontAlgn="auto" latinLnBrk="0" hangingPunct="1">
              <a:lnSpc>
                <a:spcPct val="100000"/>
              </a:lnSpc>
              <a:spcBef>
                <a:spcPts val="0"/>
              </a:spcBef>
              <a:spcAft>
                <a:spcPts val="0"/>
              </a:spcAft>
              <a:buClrTx/>
              <a:buSzTx/>
              <a:buFontTx/>
              <a:buNone/>
              <a:defRPr/>
            </a:pPr>
            <a:r>
              <a:rPr lang="zh-CN" altLang="en-US" sz="3600" b="1">
                <a:solidFill>
                  <a:schemeClr val="tx2"/>
                </a:solidFill>
                <a:latin typeface="+mn-ea"/>
                <a:sym typeface="+mn-ea"/>
              </a:rPr>
              <a:t>历史素养</a:t>
            </a:r>
            <a:endParaRPr kumimoji="0" lang="zh-CN" altLang="en-US" sz="3600" b="1" i="0" u="none" strike="noStrike" kern="0" cap="none" spc="0" normalizeH="0" baseline="0" noProof="0" dirty="0">
              <a:ln>
                <a:noFill/>
              </a:ln>
              <a:solidFill>
                <a:schemeClr val="tx2"/>
              </a:solidFill>
              <a:effectLst/>
              <a:uLnTx/>
              <a:uFillTx/>
              <a:latin typeface="+mn-ea"/>
              <a:cs typeface="+mn-cs"/>
              <a:sym typeface="+mn-ea"/>
            </a:endParaRPr>
          </a:p>
        </p:txBody>
      </p:sp>
      <p:pic>
        <p:nvPicPr>
          <p:cNvPr id="43" name="Picture 6"/>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rot="20460000">
            <a:off x="5191840" y="1097171"/>
            <a:ext cx="1627163" cy="1824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8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80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8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8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309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1" name="圆角矩形 20"/>
          <p:cNvSpPr/>
          <p:nvPr/>
        </p:nvSpPr>
        <p:spPr>
          <a:xfrm rot="2700000">
            <a:off x="360952" y="458133"/>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3254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10378" y="245980"/>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二、时空观念</a:t>
            </a:r>
            <a:endParaRPr lang="zh-CN" altLang="en-US" sz="2800" dirty="0">
              <a:solidFill>
                <a:schemeClr val="tx2"/>
              </a:solidFill>
              <a:latin typeface="微软雅黑" panose="020B0503020204020204" pitchFamily="34" charset="-122"/>
              <a:ea typeface="微软雅黑" panose="020B0503020204020204" pitchFamily="34" charset="-122"/>
            </a:endParaRPr>
          </a:p>
        </p:txBody>
      </p:sp>
      <p:sp>
        <p:nvSpPr>
          <p:cNvPr id="2" name="TextBox 31"/>
          <p:cNvSpPr txBox="1"/>
          <p:nvPr/>
        </p:nvSpPr>
        <p:spPr>
          <a:xfrm>
            <a:off x="-29845" y="1025525"/>
            <a:ext cx="9203690" cy="594931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p>
            <a:r>
              <a:rPr lang="zh-CN" altLang="en-US" sz="3200" b="1">
                <a:solidFill>
                  <a:srgbClr val="C30D23"/>
                </a:solidFill>
                <a:latin typeface="+mj-ea"/>
                <a:ea typeface="+mj-ea"/>
                <a:sym typeface="+mn-ea"/>
              </a:rPr>
              <a:t>整体史框架下的历史时空</a:t>
            </a:r>
            <a:endParaRPr lang="zh-CN" altLang="en-US" sz="3200" b="1">
              <a:solidFill>
                <a:srgbClr val="C30D23"/>
              </a:solidFill>
              <a:latin typeface="+mj-ea"/>
              <a:ea typeface="+mj-ea"/>
              <a:sym typeface="+mn-ea"/>
            </a:endParaRPr>
          </a:p>
          <a:p>
            <a:endParaRPr lang="en-US" altLang="zh-CN" sz="3200" b="1" dirty="0" smtClean="0">
              <a:latin typeface="微软雅黑" panose="020B0503020204020204" pitchFamily="34" charset="-122"/>
              <a:ea typeface="微软雅黑" panose="020B0503020204020204" pitchFamily="34" charset="-122"/>
            </a:endParaRPr>
          </a:p>
          <a:p>
            <a:pPr eaLnBrk="0" hangingPunct="0">
              <a:lnSpc>
                <a:spcPts val="3800"/>
              </a:lnSpc>
              <a:defRPr/>
            </a:pPr>
            <a:r>
              <a:rPr lang="zh-CN" altLang="en-US" sz="3200" b="1" dirty="0" smtClean="0">
                <a:latin typeface="微软雅黑" panose="020B0503020204020204" pitchFamily="34" charset="-122"/>
                <a:ea typeface="微软雅黑" panose="020B0503020204020204" pitchFamily="34" charset="-122"/>
              </a:rPr>
              <a:t>   </a:t>
            </a:r>
            <a:r>
              <a:rPr lang="zh-CN" altLang="zh-CN" sz="3200" b="1" dirty="0">
                <a:solidFill>
                  <a:schemeClr val="tx1"/>
                </a:solidFill>
                <a:latin typeface="楷体" panose="02010609060101010101" pitchFamily="49" charset="-122"/>
                <a:ea typeface="楷体" panose="02010609060101010101" pitchFamily="49" charset="-122"/>
                <a:sym typeface="+mn-ea"/>
              </a:rPr>
              <a:t>历史研究必须遵循历史发展的纵向和横向规律。</a:t>
            </a:r>
            <a:r>
              <a:rPr lang="en-US" altLang="zh-CN" sz="3200" b="1" dirty="0">
                <a:solidFill>
                  <a:schemeClr val="tx1"/>
                </a:solidFill>
                <a:latin typeface="楷体" panose="02010609060101010101" pitchFamily="49" charset="-122"/>
                <a:ea typeface="楷体" panose="02010609060101010101" pitchFamily="49" charset="-122"/>
                <a:sym typeface="+mn-ea"/>
              </a:rPr>
              <a:t> </a:t>
            </a:r>
            <a:endParaRPr lang="en-US" altLang="zh-CN" sz="3200" b="1" dirty="0">
              <a:solidFill>
                <a:schemeClr val="tx1"/>
              </a:solidFill>
              <a:latin typeface="楷体" panose="02010609060101010101" pitchFamily="49" charset="-122"/>
              <a:ea typeface="楷体" panose="02010609060101010101" pitchFamily="49" charset="-122"/>
              <a:sym typeface="+mn-ea"/>
            </a:endParaRPr>
          </a:p>
          <a:p>
            <a:pPr eaLnBrk="0" hangingPunct="0">
              <a:lnSpc>
                <a:spcPts val="3800"/>
              </a:lnSpc>
              <a:defRPr/>
            </a:pPr>
            <a:r>
              <a:rPr lang="en-US" altLang="zh-CN" sz="3200" b="1" dirty="0">
                <a:solidFill>
                  <a:schemeClr val="tx1"/>
                </a:solidFill>
                <a:latin typeface="楷体" panose="02010609060101010101" pitchFamily="49" charset="-122"/>
                <a:ea typeface="楷体" panose="02010609060101010101" pitchFamily="49" charset="-122"/>
                <a:sym typeface="+mn-ea"/>
              </a:rPr>
              <a:t>  </a:t>
            </a:r>
            <a:r>
              <a:rPr lang="zh-CN" altLang="zh-CN" sz="3200" b="1" dirty="0">
                <a:solidFill>
                  <a:schemeClr val="tx2"/>
                </a:solidFill>
                <a:latin typeface="楷体" panose="02010609060101010101" pitchFamily="49" charset="-122"/>
                <a:ea typeface="楷体" panose="02010609060101010101" pitchFamily="49" charset="-122"/>
                <a:sym typeface="+mn-ea"/>
              </a:rPr>
              <a:t>纵向规律</a:t>
            </a:r>
            <a:r>
              <a:rPr lang="zh-CN" altLang="zh-CN" sz="3200" b="1" dirty="0">
                <a:solidFill>
                  <a:schemeClr val="tx1"/>
                </a:solidFill>
                <a:latin typeface="楷体" panose="02010609060101010101" pitchFamily="49" charset="-122"/>
                <a:ea typeface="楷体" panose="02010609060101010101" pitchFamily="49" charset="-122"/>
                <a:sym typeface="+mn-ea"/>
              </a:rPr>
              <a:t>就是所谓的</a:t>
            </a:r>
            <a:r>
              <a:rPr lang="zh-CN" altLang="zh-CN" sz="3200" b="1" dirty="0">
                <a:solidFill>
                  <a:schemeClr val="tx2"/>
                </a:solidFill>
                <a:latin typeface="楷体" panose="02010609060101010101" pitchFamily="49" charset="-122"/>
                <a:ea typeface="楷体" panose="02010609060101010101" pitchFamily="49" charset="-122"/>
                <a:sym typeface="+mn-ea"/>
              </a:rPr>
              <a:t>“时间概念”</a:t>
            </a:r>
            <a:r>
              <a:rPr lang="zh-CN" altLang="zh-CN" sz="3200" b="1" dirty="0">
                <a:solidFill>
                  <a:schemeClr val="tx1"/>
                </a:solidFill>
                <a:latin typeface="楷体" panose="02010609060101010101" pitchFamily="49" charset="-122"/>
                <a:ea typeface="楷体" panose="02010609060101010101" pitchFamily="49" charset="-122"/>
                <a:sym typeface="+mn-ea"/>
              </a:rPr>
              <a:t>，即以时间为依据探索历史由低级向高级发展的基本规律，遵循历史发展的“时序性”特征，对处在不同发展时段的历史现象做垂直性的比较。</a:t>
            </a:r>
            <a:r>
              <a:rPr lang="zh-CN" altLang="zh-CN" sz="3200" b="1" dirty="0">
                <a:solidFill>
                  <a:schemeClr val="tx2"/>
                </a:solidFill>
                <a:latin typeface="楷体" panose="02010609060101010101" pitchFamily="49" charset="-122"/>
                <a:ea typeface="楷体" panose="02010609060101010101" pitchFamily="49" charset="-122"/>
                <a:sym typeface="+mn-ea"/>
              </a:rPr>
              <a:t>横向规律</a:t>
            </a:r>
            <a:r>
              <a:rPr lang="zh-CN" altLang="zh-CN" sz="3200" b="1" dirty="0">
                <a:solidFill>
                  <a:schemeClr val="tx1"/>
                </a:solidFill>
                <a:latin typeface="楷体" panose="02010609060101010101" pitchFamily="49" charset="-122"/>
                <a:ea typeface="楷体" panose="02010609060101010101" pitchFamily="49" charset="-122"/>
                <a:sym typeface="+mn-ea"/>
              </a:rPr>
              <a:t>就是所谓的</a:t>
            </a:r>
            <a:r>
              <a:rPr lang="zh-CN" altLang="zh-CN" sz="3200" b="1" dirty="0">
                <a:solidFill>
                  <a:schemeClr val="tx2"/>
                </a:solidFill>
                <a:latin typeface="楷体" panose="02010609060101010101" pitchFamily="49" charset="-122"/>
                <a:ea typeface="楷体" panose="02010609060101010101" pitchFamily="49" charset="-122"/>
                <a:sym typeface="+mn-ea"/>
              </a:rPr>
              <a:t>“空间概念”</a:t>
            </a:r>
            <a:r>
              <a:rPr lang="zh-CN" altLang="zh-CN" sz="3200" b="1" dirty="0">
                <a:solidFill>
                  <a:schemeClr val="tx1"/>
                </a:solidFill>
                <a:latin typeface="楷体" panose="02010609060101010101" pitchFamily="49" charset="-122"/>
                <a:ea typeface="楷体" panose="02010609060101010101" pitchFamily="49" charset="-122"/>
                <a:sym typeface="+mn-ea"/>
              </a:rPr>
              <a:t>，即以地域为基础把处在同一时段的历史现象做水平比较，寻找每个历史现象之间的“共通性”和</a:t>
            </a:r>
            <a:r>
              <a:rPr lang="zh-CN" altLang="zh-CN" sz="3200" b="1" spc="-90" dirty="0">
                <a:solidFill>
                  <a:schemeClr val="tx1"/>
                </a:solidFill>
                <a:latin typeface="楷体" panose="02010609060101010101" pitchFamily="49" charset="-122"/>
                <a:ea typeface="楷体" panose="02010609060101010101" pitchFamily="49" charset="-122"/>
                <a:sym typeface="+mn-ea"/>
              </a:rPr>
              <a:t>“特殊性”。</a:t>
            </a:r>
            <a:r>
              <a:rPr lang="zh-CN" altLang="zh-CN" sz="3200" b="1" spc="-90" dirty="0">
                <a:solidFill>
                  <a:schemeClr val="tx2"/>
                </a:solidFill>
                <a:latin typeface="楷体" panose="02010609060101010101" pitchFamily="49" charset="-122"/>
                <a:ea typeface="楷体" panose="02010609060101010101" pitchFamily="49" charset="-122"/>
                <a:sym typeface="+mn-ea"/>
              </a:rPr>
              <a:t>最终实现时间与空间的结合，古今贯通、</a:t>
            </a:r>
            <a:r>
              <a:rPr lang="zh-CN" altLang="zh-CN" sz="3200" b="1" dirty="0">
                <a:solidFill>
                  <a:schemeClr val="tx2"/>
                </a:solidFill>
                <a:latin typeface="楷体" panose="02010609060101010101" pitchFamily="49" charset="-122"/>
                <a:ea typeface="楷体" panose="02010609060101010101" pitchFamily="49" charset="-122"/>
                <a:sym typeface="+mn-ea"/>
              </a:rPr>
              <a:t>纵横比较，使人们“形成正确的历史意识”</a:t>
            </a:r>
            <a:r>
              <a:rPr lang="zh-CN" altLang="zh-CN" sz="3200" b="1" dirty="0">
                <a:solidFill>
                  <a:schemeClr val="tx1"/>
                </a:solidFill>
                <a:latin typeface="楷体" panose="02010609060101010101" pitchFamily="49" charset="-122"/>
                <a:ea typeface="楷体" panose="02010609060101010101" pitchFamily="49" charset="-122"/>
                <a:sym typeface="+mn-ea"/>
              </a:rPr>
              <a:t>。</a:t>
            </a:r>
            <a:endParaRPr lang="zh-CN" altLang="zh-CN" sz="3200" b="1" dirty="0" smtClean="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309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1" name="圆角矩形 20"/>
          <p:cNvSpPr/>
          <p:nvPr/>
        </p:nvSpPr>
        <p:spPr>
          <a:xfrm rot="2700000">
            <a:off x="360952" y="458133"/>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3254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10378" y="245980"/>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二、时空观念</a:t>
            </a:r>
            <a:endParaRPr lang="zh-CN" altLang="en-US" sz="2800" dirty="0">
              <a:solidFill>
                <a:schemeClr val="tx2"/>
              </a:solidFill>
              <a:latin typeface="微软雅黑" panose="020B0503020204020204" pitchFamily="34" charset="-122"/>
              <a:ea typeface="微软雅黑" panose="020B0503020204020204" pitchFamily="34" charset="-122"/>
            </a:endParaRPr>
          </a:p>
        </p:txBody>
      </p:sp>
      <p:sp>
        <p:nvSpPr>
          <p:cNvPr id="2" name="TextBox 31"/>
          <p:cNvSpPr txBox="1"/>
          <p:nvPr/>
        </p:nvSpPr>
        <p:spPr>
          <a:xfrm>
            <a:off x="-29845" y="1025525"/>
            <a:ext cx="9203690" cy="452310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p>
            <a:r>
              <a:rPr lang="zh-CN" altLang="en-US" sz="3200" b="1" kern="0" dirty="0" smtClean="0">
                <a:solidFill>
                  <a:srgbClr val="C00000"/>
                </a:solidFill>
                <a:sym typeface="+mn-ea"/>
              </a:rPr>
              <a:t>马克思主义史学的时空观</a:t>
            </a:r>
            <a:endParaRPr lang="zh-CN" altLang="en-US" sz="3200" b="1" kern="0" dirty="0" smtClean="0">
              <a:solidFill>
                <a:srgbClr val="C00000"/>
              </a:solidFill>
              <a:latin typeface="+mj-ea"/>
              <a:ea typeface="+mj-ea"/>
              <a:sym typeface="+mn-ea"/>
            </a:endParaRPr>
          </a:p>
          <a:p>
            <a:endParaRPr lang="en-US" altLang="zh-CN" sz="3200" b="1" dirty="0" smtClean="0">
              <a:latin typeface="微软雅黑" panose="020B0503020204020204" pitchFamily="34" charset="-122"/>
              <a:ea typeface="微软雅黑" panose="020B0503020204020204" pitchFamily="34" charset="-122"/>
            </a:endParaRPr>
          </a:p>
          <a:p>
            <a:pPr eaLnBrk="0" hangingPunct="0">
              <a:defRPr/>
            </a:pPr>
            <a:r>
              <a:rPr lang="zh-CN" altLang="en-US" sz="3200" b="1" dirty="0" smtClean="0">
                <a:latin typeface="微软雅黑" panose="020B0503020204020204" pitchFamily="34" charset="-122"/>
                <a:ea typeface="微软雅黑" panose="020B0503020204020204" pitchFamily="34" charset="-122"/>
              </a:rPr>
              <a:t>    </a:t>
            </a:r>
            <a:r>
              <a:rPr lang="zh-CN" altLang="en-US" sz="3200" b="1" dirty="0">
                <a:solidFill>
                  <a:schemeClr val="tx1"/>
                </a:solidFill>
                <a:latin typeface="楷体" panose="02010609060101010101" pitchFamily="49" charset="-122"/>
                <a:ea typeface="楷体" panose="02010609060101010101" pitchFamily="49" charset="-122"/>
                <a:sym typeface="+mn-ea"/>
              </a:rPr>
              <a:t>“</a:t>
            </a:r>
            <a:r>
              <a:rPr lang="zh-CN" altLang="zh-CN" sz="3200" b="1" dirty="0">
                <a:solidFill>
                  <a:schemeClr val="tx1"/>
                </a:solidFill>
                <a:latin typeface="楷体" panose="02010609060101010101" pitchFamily="49" charset="-122"/>
                <a:ea typeface="楷体" panose="02010609060101010101" pitchFamily="49" charset="-122"/>
                <a:sym typeface="+mn-ea"/>
              </a:rPr>
              <a:t>空间包括自然空间、社会空间、历史空间。</a:t>
            </a:r>
            <a:r>
              <a:rPr lang="zh-CN" altLang="en-US" sz="3200" b="1" dirty="0">
                <a:solidFill>
                  <a:schemeClr val="tx1"/>
                </a:solidFill>
                <a:latin typeface="楷体" panose="02010609060101010101" pitchFamily="49" charset="-122"/>
                <a:ea typeface="楷体" panose="02010609060101010101" pitchFamily="49" charset="-122"/>
                <a:sym typeface="+mn-ea"/>
              </a:rPr>
              <a:t>”</a:t>
            </a:r>
            <a:endParaRPr lang="zh-CN" altLang="en-US" sz="3200" b="1" dirty="0">
              <a:solidFill>
                <a:schemeClr val="tx1"/>
              </a:solidFill>
              <a:latin typeface="楷体" panose="02010609060101010101" pitchFamily="49" charset="-122"/>
              <a:ea typeface="楷体" panose="02010609060101010101" pitchFamily="49" charset="-122"/>
              <a:sym typeface="+mn-ea"/>
            </a:endParaRPr>
          </a:p>
          <a:p>
            <a:pPr eaLnBrk="0" hangingPunct="0">
              <a:defRPr/>
            </a:pPr>
            <a:r>
              <a:rPr lang="en-US" altLang="zh-CN" sz="3200" b="1" dirty="0">
                <a:solidFill>
                  <a:schemeClr val="tx1"/>
                </a:solidFill>
                <a:latin typeface="楷体" panose="02010609060101010101" pitchFamily="49" charset="-122"/>
                <a:ea typeface="楷体" panose="02010609060101010101" pitchFamily="49" charset="-122"/>
                <a:sym typeface="+mn-ea"/>
              </a:rPr>
              <a:t>    </a:t>
            </a:r>
            <a:endParaRPr lang="en-US" altLang="zh-CN" sz="3200" b="1" dirty="0">
              <a:solidFill>
                <a:schemeClr val="tx1"/>
              </a:solidFill>
              <a:latin typeface="楷体" panose="02010609060101010101" pitchFamily="49" charset="-122"/>
              <a:ea typeface="楷体" panose="02010609060101010101" pitchFamily="49" charset="-122"/>
              <a:sym typeface="+mn-ea"/>
            </a:endParaRPr>
          </a:p>
          <a:p>
            <a:pPr eaLnBrk="0" hangingPunct="0">
              <a:defRPr/>
            </a:pPr>
            <a:r>
              <a:rPr lang="en-US" altLang="zh-CN" sz="3200" b="1" dirty="0">
                <a:solidFill>
                  <a:schemeClr val="tx1"/>
                </a:solidFill>
                <a:latin typeface="楷体" panose="02010609060101010101" pitchFamily="49" charset="-122"/>
                <a:ea typeface="楷体" panose="02010609060101010101" pitchFamily="49" charset="-122"/>
                <a:sym typeface="+mn-ea"/>
              </a:rPr>
              <a:t>    </a:t>
            </a:r>
            <a:r>
              <a:rPr lang="zh-CN" altLang="zh-CN" sz="3200" b="1" dirty="0">
                <a:solidFill>
                  <a:schemeClr val="tx1"/>
                </a:solidFill>
                <a:latin typeface="楷体" panose="02010609060101010101" pitchFamily="49" charset="-122"/>
                <a:ea typeface="楷体" panose="02010609060101010101" pitchFamily="49" charset="-122"/>
                <a:sym typeface="+mn-ea"/>
              </a:rPr>
              <a:t>“时间实际上是人的积极存在，它不仅是人的生命的尺度，而且是人的发展空间。”</a:t>
            </a:r>
            <a:endParaRPr lang="zh-CN" altLang="zh-CN" sz="3200" b="1" dirty="0">
              <a:solidFill>
                <a:schemeClr val="tx1"/>
              </a:solidFill>
              <a:latin typeface="楷体" panose="02010609060101010101" pitchFamily="49" charset="-122"/>
              <a:ea typeface="楷体" panose="02010609060101010101" pitchFamily="49" charset="-122"/>
              <a:sym typeface="+mn-ea"/>
            </a:endParaRPr>
          </a:p>
          <a:p>
            <a:pPr eaLnBrk="0" hangingPunct="0">
              <a:defRPr/>
            </a:pPr>
            <a:endParaRPr lang="en-US" altLang="zh-CN" sz="3200" dirty="0">
              <a:solidFill>
                <a:srgbClr val="002060"/>
              </a:solidFill>
              <a:latin typeface="楷体" panose="02010609060101010101" pitchFamily="49" charset="-122"/>
              <a:ea typeface="楷体" panose="02010609060101010101" pitchFamily="49" charset="-122"/>
            </a:endParaRPr>
          </a:p>
          <a:p>
            <a:pPr eaLnBrk="0" hangingPunct="0">
              <a:defRPr/>
            </a:pPr>
            <a:r>
              <a:rPr lang="en-US" altLang="zh-CN" sz="3200" dirty="0">
                <a:solidFill>
                  <a:srgbClr val="002060"/>
                </a:solidFill>
                <a:sym typeface="+mn-ea"/>
              </a:rPr>
              <a:t>                ——</a:t>
            </a:r>
            <a:r>
              <a:rPr lang="zh-CN" altLang="en-US" sz="3200" dirty="0">
                <a:solidFill>
                  <a:srgbClr val="002060"/>
                </a:solidFill>
                <a:sym typeface="+mn-ea"/>
              </a:rPr>
              <a:t>张康之</a:t>
            </a:r>
            <a:r>
              <a:rPr lang="en-US" altLang="zh-CN" sz="3200" dirty="0">
                <a:solidFill>
                  <a:srgbClr val="002060"/>
                </a:solidFill>
                <a:sym typeface="+mn-ea"/>
              </a:rPr>
              <a:t>《</a:t>
            </a:r>
            <a:r>
              <a:rPr lang="zh-CN" altLang="en-US" sz="3200" dirty="0">
                <a:solidFill>
                  <a:srgbClr val="002060"/>
                </a:solidFill>
                <a:sym typeface="+mn-ea"/>
              </a:rPr>
              <a:t>基于人的活动的三重空间</a:t>
            </a:r>
            <a:r>
              <a:rPr lang="en-US" altLang="zh-CN" sz="3200" dirty="0">
                <a:solidFill>
                  <a:srgbClr val="002060"/>
                </a:solidFill>
                <a:sym typeface="+mn-ea"/>
              </a:rPr>
              <a:t>》</a:t>
            </a:r>
            <a:endParaRPr lang="zh-CN" altLang="zh-CN" sz="3200" b="1" dirty="0" smtClean="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309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1" name="圆角矩形 20"/>
          <p:cNvSpPr/>
          <p:nvPr/>
        </p:nvSpPr>
        <p:spPr>
          <a:xfrm rot="2700000">
            <a:off x="360952" y="458133"/>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2590" y="245745"/>
            <a:ext cx="8167370"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三、时空观念</a:t>
            </a:r>
            <a:r>
              <a:rPr lang="zh-CN" altLang="en-US" sz="2800" kern="0" dirty="0" smtClean="0">
                <a:solidFill>
                  <a:srgbClr val="002060"/>
                </a:solidFill>
                <a:sym typeface="+mn-ea"/>
              </a:rPr>
              <a:t>内涵的分解</a:t>
            </a:r>
            <a:r>
              <a:rPr lang="en-US" altLang="zh-CN" sz="2800" kern="0" dirty="0" smtClean="0">
                <a:solidFill>
                  <a:srgbClr val="002060"/>
                </a:solidFill>
                <a:sym typeface="+mn-ea"/>
              </a:rPr>
              <a:t>——</a:t>
            </a:r>
            <a:r>
              <a:rPr lang="zh-CN" altLang="en-US" sz="2400" kern="0" dirty="0" smtClean="0">
                <a:solidFill>
                  <a:srgbClr val="002060"/>
                </a:solidFill>
                <a:sym typeface="+mn-ea"/>
              </a:rPr>
              <a:t>以全国卷为例</a:t>
            </a:r>
            <a:endParaRPr lang="zh-CN" altLang="en-US" sz="2400" kern="0" dirty="0" smtClean="0">
              <a:solidFill>
                <a:srgbClr val="002060"/>
              </a:solidFill>
              <a:latin typeface="微软雅黑" panose="020B0503020204020204" pitchFamily="34" charset="-122"/>
              <a:ea typeface="微软雅黑" panose="020B0503020204020204" pitchFamily="34" charset="-122"/>
              <a:sym typeface="+mn-ea"/>
            </a:endParaRPr>
          </a:p>
        </p:txBody>
      </p:sp>
      <p:sp>
        <p:nvSpPr>
          <p:cNvPr id="32" name="椭圆 34"/>
          <p:cNvSpPr/>
          <p:nvPr/>
        </p:nvSpPr>
        <p:spPr>
          <a:xfrm rot="5012883">
            <a:off x="219075" y="890270"/>
            <a:ext cx="1120140" cy="127635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53" name="TextBox 52"/>
          <p:cNvSpPr txBox="1"/>
          <p:nvPr/>
        </p:nvSpPr>
        <p:spPr>
          <a:xfrm rot="1080000">
            <a:off x="411404" y="1194621"/>
            <a:ext cx="632012" cy="646331"/>
          </a:xfrm>
          <a:prstGeom prst="rect">
            <a:avLst/>
          </a:prstGeom>
          <a:noFill/>
        </p:spPr>
        <p:txBody>
          <a:bodyPr wrap="square" rtlCol="0">
            <a:spAutoFit/>
          </a:bodyPr>
          <a:p>
            <a:r>
              <a:rPr lang="en-US" altLang="zh-CN" sz="3600" b="1" dirty="0" smtClean="0">
                <a:solidFill>
                  <a:schemeClr val="bg1"/>
                </a:solidFill>
                <a:latin typeface="微软雅黑" panose="020B0503020204020204" pitchFamily="34" charset="-122"/>
                <a:ea typeface="微软雅黑" panose="020B0503020204020204" pitchFamily="34" charset="-122"/>
              </a:rPr>
              <a:t>1</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0" name="TextBox 7"/>
          <p:cNvSpPr>
            <a:spLocks noChangeArrowheads="1"/>
          </p:cNvSpPr>
          <p:nvPr/>
        </p:nvSpPr>
        <p:spPr bwMode="auto">
          <a:xfrm>
            <a:off x="1476375" y="1114425"/>
            <a:ext cx="739013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知道特定的史事与</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特定的时间和空间</a:t>
            </a:r>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相联系</a:t>
            </a:r>
            <a:endParaRPr lang="zh-CN" altLang="en-US" sz="2800" b="1" dirty="0" smtClean="0">
              <a:ln>
                <a:noFill/>
              </a:ln>
              <a:solidFill>
                <a:srgbClr val="FF0000"/>
              </a:solidFill>
              <a:effectLst/>
              <a:latin typeface="幼圆" panose="02010509060101010101" charset="-122"/>
              <a:ea typeface="幼圆" panose="02010509060101010101" charset="-122"/>
              <a:cs typeface="幼圆" panose="02010509060101010101" charset="-122"/>
              <a:sym typeface="+mn-ea"/>
            </a:endParaRPr>
          </a:p>
        </p:txBody>
      </p:sp>
      <p:sp>
        <p:nvSpPr>
          <p:cNvPr id="3" name="文本框 2"/>
          <p:cNvSpPr txBox="1"/>
          <p:nvPr/>
        </p:nvSpPr>
        <p:spPr>
          <a:xfrm>
            <a:off x="-100330" y="2294890"/>
            <a:ext cx="9173845" cy="3046095"/>
          </a:xfrm>
          <a:prstGeom prst="rect">
            <a:avLst/>
          </a:prstGeom>
          <a:noFill/>
        </p:spPr>
        <p:txBody>
          <a:bodyPr wrap="square" rtlCol="0" anchor="t">
            <a:spAutoFit/>
          </a:bodyPr>
          <a:p>
            <a:pPr indent="266700" algn="l" eaLnBrk="0" hangingPunct="0">
              <a:tabLst>
                <a:tab pos="2695575" algn="l"/>
              </a:tabLst>
            </a:pPr>
            <a:r>
              <a:rPr lang="zh-CN" altLang="en-US" sz="3200" b="1">
                <a:latin typeface="宋体" panose="02010600030101010101" pitchFamily="2" charset="-122"/>
                <a:ea typeface="宋体" panose="02010600030101010101" pitchFamily="2" charset="-122"/>
                <a:cs typeface="Times New Roman" panose="02020603050405020304" charset="0"/>
                <a:sym typeface="+mn-ea"/>
              </a:rPr>
              <a:t>图</a:t>
            </a:r>
            <a:r>
              <a:rPr lang="en-US" altLang="zh-CN" sz="3200" b="1">
                <a:latin typeface="宋体" panose="02010600030101010101" pitchFamily="2" charset="-122"/>
                <a:ea typeface="宋体" panose="02010600030101010101" pitchFamily="2" charset="-122"/>
                <a:cs typeface="Times New Roman" panose="02020603050405020304" charset="0"/>
                <a:sym typeface="+mn-ea"/>
              </a:rPr>
              <a:t>5</a:t>
            </a:r>
            <a:r>
              <a:rPr lang="zh-CN" altLang="en-US" sz="3200" b="1">
                <a:latin typeface="宋体" panose="02010600030101010101" pitchFamily="2" charset="-122"/>
                <a:ea typeface="宋体" panose="02010600030101010101" pitchFamily="2" charset="-122"/>
                <a:cs typeface="Times New Roman" panose="02020603050405020304" charset="0"/>
                <a:sym typeface="+mn-ea"/>
              </a:rPr>
              <a:t>为春秋战国之际局部示意图。当时范蠡在陶、子贡在曹鲁之间经商成为巨富，这一现象反映了</a:t>
            </a:r>
            <a:endParaRPr lang="zh-CN" altLang="en-US" sz="3200" b="1">
              <a:latin typeface="宋体" panose="02010600030101010101" pitchFamily="2" charset="-122"/>
              <a:ea typeface="宋体" panose="02010600030101010101" pitchFamily="2" charset="-122"/>
            </a:endParaRPr>
          </a:p>
          <a:p>
            <a:pPr indent="266700" eaLnBrk="0" hangingPunct="0">
              <a:tabLst>
                <a:tab pos="2695575" algn="l"/>
              </a:tabLst>
            </a:pPr>
            <a:r>
              <a:rPr lang="en-US" altLang="zh-CN" sz="3200" b="1">
                <a:latin typeface="宋体" panose="02010600030101010101" pitchFamily="2" charset="-122"/>
                <a:ea typeface="宋体" panose="02010600030101010101" pitchFamily="2" charset="-122"/>
                <a:cs typeface="Times New Roman" panose="02020603050405020304" charset="0"/>
                <a:sym typeface="+mn-ea"/>
              </a:rPr>
              <a:t>A</a:t>
            </a:r>
            <a:r>
              <a:rPr lang="zh-CN" altLang="en-US" sz="3200" b="1">
                <a:latin typeface="宋体" panose="02010600030101010101" pitchFamily="2" charset="-122"/>
                <a:ea typeface="宋体" panose="02010600030101010101" pitchFamily="2" charset="-122"/>
                <a:cs typeface="Times New Roman" panose="02020603050405020304" charset="0"/>
                <a:sym typeface="+mn-ea"/>
              </a:rPr>
              <a:t>．区域位置影响商贸发展</a:t>
            </a:r>
            <a:endParaRPr lang="zh-CN" altLang="en-US" sz="3200" b="1">
              <a:latin typeface="宋体" panose="02010600030101010101" pitchFamily="2" charset="-122"/>
              <a:ea typeface="宋体" panose="02010600030101010101" pitchFamily="2" charset="-122"/>
            </a:endParaRPr>
          </a:p>
          <a:p>
            <a:pPr indent="266700" eaLnBrk="0" hangingPunct="0">
              <a:tabLst>
                <a:tab pos="2695575" algn="l"/>
              </a:tabLst>
            </a:pPr>
            <a:r>
              <a:rPr lang="en-US" altLang="zh-CN" sz="3200" b="1">
                <a:latin typeface="宋体" panose="02010600030101010101" pitchFamily="2" charset="-122"/>
                <a:ea typeface="宋体" panose="02010600030101010101" pitchFamily="2" charset="-122"/>
                <a:cs typeface="Times New Roman" panose="02020603050405020304" charset="0"/>
                <a:sym typeface="+mn-ea"/>
              </a:rPr>
              <a:t>B</a:t>
            </a:r>
            <a:r>
              <a:rPr lang="zh-CN" altLang="en-US" sz="3200" b="1">
                <a:latin typeface="宋体" panose="02010600030101010101" pitchFamily="2" charset="-122"/>
                <a:ea typeface="宋体" panose="02010600030101010101" pitchFamily="2" charset="-122"/>
                <a:cs typeface="Times New Roman" panose="02020603050405020304" charset="0"/>
                <a:sym typeface="+mn-ea"/>
              </a:rPr>
              <a:t>．争霸战争促进经济交往</a:t>
            </a:r>
            <a:endParaRPr lang="zh-CN" altLang="en-US" sz="3200" b="1">
              <a:latin typeface="宋体" panose="02010600030101010101" pitchFamily="2" charset="-122"/>
              <a:ea typeface="宋体" panose="02010600030101010101" pitchFamily="2" charset="-122"/>
            </a:endParaRPr>
          </a:p>
          <a:p>
            <a:pPr indent="266700" eaLnBrk="0" hangingPunct="0">
              <a:tabLst>
                <a:tab pos="2695575" algn="l"/>
              </a:tabLst>
            </a:pPr>
            <a:r>
              <a:rPr lang="en-US" altLang="zh-CN" sz="3200" b="1">
                <a:latin typeface="宋体" panose="02010600030101010101" pitchFamily="2" charset="-122"/>
                <a:ea typeface="宋体" panose="02010600030101010101" pitchFamily="2" charset="-122"/>
                <a:cs typeface="Times New Roman" panose="02020603050405020304" charset="0"/>
                <a:sym typeface="+mn-ea"/>
              </a:rPr>
              <a:t>C</a:t>
            </a:r>
            <a:r>
              <a:rPr lang="zh-CN" altLang="en-US" sz="3200" b="1">
                <a:latin typeface="宋体" panose="02010600030101010101" pitchFamily="2" charset="-122"/>
                <a:ea typeface="宋体" panose="02010600030101010101" pitchFamily="2" charset="-122"/>
                <a:cs typeface="Times New Roman" panose="02020603050405020304" charset="0"/>
                <a:sym typeface="+mn-ea"/>
              </a:rPr>
              <a:t>．交通条件决定地方经济状况</a:t>
            </a:r>
            <a:endParaRPr lang="zh-CN" altLang="en-US" sz="3200" b="1">
              <a:latin typeface="宋体" panose="02010600030101010101" pitchFamily="2" charset="-122"/>
              <a:ea typeface="宋体" panose="02010600030101010101" pitchFamily="2" charset="-122"/>
              <a:cs typeface="Times New Roman" panose="02020603050405020304" charset="0"/>
              <a:sym typeface="+mn-ea"/>
            </a:endParaRPr>
          </a:p>
          <a:p>
            <a:pPr indent="266700" eaLnBrk="0" hangingPunct="0">
              <a:tabLst>
                <a:tab pos="2695575" algn="l"/>
              </a:tabLst>
            </a:pPr>
            <a:r>
              <a:rPr lang="en-US" altLang="zh-CN" sz="3200" b="1">
                <a:latin typeface="宋体" panose="02010600030101010101" pitchFamily="2" charset="-122"/>
                <a:ea typeface="宋体" panose="02010600030101010101" pitchFamily="2" charset="-122"/>
                <a:cs typeface="Times New Roman" panose="02020603050405020304" charset="0"/>
                <a:sym typeface="+mn-ea"/>
              </a:rPr>
              <a:t>D</a:t>
            </a:r>
            <a:r>
              <a:rPr lang="zh-CN" altLang="en-US" sz="3200" b="1">
                <a:latin typeface="宋体" panose="02010600030101010101" pitchFamily="2" charset="-122"/>
                <a:ea typeface="宋体" panose="02010600030101010101" pitchFamily="2" charset="-122"/>
                <a:cs typeface="Times New Roman" panose="02020603050405020304" charset="0"/>
                <a:sym typeface="+mn-ea"/>
              </a:rPr>
              <a:t>．城市规模扩大推动商业繁荣</a:t>
            </a:r>
            <a:endParaRPr lang="zh-CN" altLang="en-US" sz="3200" b="1" dirty="0" smtClean="0">
              <a:latin typeface="宋体" panose="02010600030101010101" pitchFamily="2" charset="-122"/>
              <a:ea typeface="宋体" panose="02010600030101010101" pitchFamily="2" charset="-122"/>
            </a:endParaRPr>
          </a:p>
        </p:txBody>
      </p:sp>
      <p:grpSp>
        <p:nvGrpSpPr>
          <p:cNvPr id="31746" name="组合 2"/>
          <p:cNvGrpSpPr/>
          <p:nvPr/>
        </p:nvGrpSpPr>
        <p:grpSpPr bwMode="auto">
          <a:xfrm>
            <a:off x="5830570" y="4107180"/>
            <a:ext cx="3307080" cy="2808605"/>
            <a:chOff x="0" y="0"/>
            <a:chExt cx="2638425" cy="2143125"/>
          </a:xfrm>
        </p:grpSpPr>
        <p:pic>
          <p:nvPicPr>
            <p:cNvPr id="31752" name="图片 3" descr="中学历史教学园地（www.zxls.com）——全国文章总量、访问量最大的历史教学网站。"/>
            <p:cNvPicPr>
              <a:picLocks noChangeAspect="1"/>
            </p:cNvPicPr>
            <p:nvPr/>
          </p:nvPicPr>
          <p:blipFill>
            <a:blip r:embed="rId1">
              <a:lum bright="6000"/>
            </a:blip>
            <a:srcRect/>
            <a:stretch>
              <a:fillRect/>
            </a:stretch>
          </p:blipFill>
          <p:spPr bwMode="auto">
            <a:xfrm>
              <a:off x="0" y="0"/>
              <a:ext cx="2638425" cy="1905000"/>
            </a:xfrm>
            <a:prstGeom prst="rect">
              <a:avLst/>
            </a:prstGeom>
            <a:noFill/>
            <a:ln w="9525">
              <a:noFill/>
              <a:miter lim="800000"/>
              <a:headEnd/>
              <a:tailEnd/>
            </a:ln>
          </p:spPr>
        </p:pic>
        <p:sp>
          <p:nvSpPr>
            <p:cNvPr id="5" name="文本框 8"/>
            <p:cNvSpPr txBox="1">
              <a:spLocks noChangeArrowheads="1"/>
            </p:cNvSpPr>
            <p:nvPr/>
          </p:nvSpPr>
          <p:spPr bwMode="auto">
            <a:xfrm>
              <a:off x="971329" y="1847522"/>
              <a:ext cx="416462" cy="295603"/>
            </a:xfrm>
            <a:prstGeom prst="rect">
              <a:avLst/>
            </a:prstGeom>
            <a:noFill/>
            <a:ln>
              <a:noFill/>
            </a:ln>
          </p:spPr>
          <p:txBody>
            <a:bodyPr wrap="none" upright="1"/>
            <a:p>
              <a:pPr marL="266700" indent="-266700" algn="ctr" eaLnBrk="0" hangingPunct="0">
                <a:spcAft>
                  <a:spcPts val="0"/>
                </a:spcAft>
                <a:defRPr/>
              </a:pPr>
              <a:r>
                <a:rPr lang="zh-CN" sz="1050" kern="100">
                  <a:latin typeface="Calibri" panose="020F0502020204030204" pitchFamily="34" charset="0"/>
                  <a:ea typeface="宋体" panose="02010600030101010101" pitchFamily="2" charset="-122"/>
                  <a:cs typeface="Times New Roman" panose="02020603050405020304" charset="0"/>
                </a:rPr>
                <a:t>图</a:t>
              </a:r>
              <a:r>
                <a:rPr lang="en-US" sz="1050" kern="100">
                  <a:latin typeface="Calibri" panose="020F0502020204030204" pitchFamily="34" charset="0"/>
                  <a:ea typeface="宋体" panose="02010600030101010101" pitchFamily="2" charset="-122"/>
                  <a:cs typeface="Times New Roman" panose="02020603050405020304" charset="0"/>
                </a:rPr>
                <a:t>5</a:t>
              </a:r>
              <a:endParaRPr lang="zh-CN" sz="1050" kern="100">
                <a:latin typeface="Calibri" panose="020F0502020204030204" pitchFamily="34" charset="0"/>
                <a:ea typeface="宋体" panose="02010600030101010101" pitchFamily="2"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blinds(horizontal)">
                                      <p:cBhvr>
                                        <p:cTn id="10"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2590" y="245745"/>
            <a:ext cx="8167370"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三、时空观念</a:t>
            </a:r>
            <a:r>
              <a:rPr lang="zh-CN" altLang="en-US" sz="2800" kern="0" dirty="0" smtClean="0">
                <a:solidFill>
                  <a:srgbClr val="002060"/>
                </a:solidFill>
                <a:sym typeface="+mn-ea"/>
              </a:rPr>
              <a:t>内涵的分解</a:t>
            </a:r>
            <a:r>
              <a:rPr lang="en-US" altLang="zh-CN" sz="2800" kern="0" dirty="0" smtClean="0">
                <a:solidFill>
                  <a:srgbClr val="002060"/>
                </a:solidFill>
                <a:sym typeface="+mn-ea"/>
              </a:rPr>
              <a:t>——</a:t>
            </a:r>
            <a:r>
              <a:rPr lang="zh-CN" altLang="en-US" sz="2400" kern="0" dirty="0" smtClean="0">
                <a:solidFill>
                  <a:srgbClr val="002060"/>
                </a:solidFill>
                <a:sym typeface="+mn-ea"/>
              </a:rPr>
              <a:t>以全国卷为例</a:t>
            </a:r>
            <a:endParaRPr lang="zh-CN" altLang="en-US" sz="2400" kern="0" dirty="0" smtClean="0">
              <a:solidFill>
                <a:srgbClr val="002060"/>
              </a:solidFill>
              <a:latin typeface="微软雅黑" panose="020B0503020204020204" pitchFamily="34" charset="-122"/>
              <a:ea typeface="微软雅黑" panose="020B0503020204020204" pitchFamily="34" charset="-122"/>
              <a:sym typeface="+mn-ea"/>
            </a:endParaRPr>
          </a:p>
        </p:txBody>
      </p:sp>
      <p:sp>
        <p:nvSpPr>
          <p:cNvPr id="40" name="TextBox 7"/>
          <p:cNvSpPr>
            <a:spLocks noChangeArrowheads="1"/>
          </p:cNvSpPr>
          <p:nvPr/>
        </p:nvSpPr>
        <p:spPr bwMode="auto">
          <a:xfrm>
            <a:off x="1475105" y="1089660"/>
            <a:ext cx="7390130"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知道</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分割历史时间与空间</a:t>
            </a:r>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的多种方式，并能运用这些方式叙述过去</a:t>
            </a:r>
            <a:endParaRPr lang="zh-CN" altLang="en-US" sz="2800" b="1" dirty="0" smtClean="0">
              <a:ln>
                <a:noFill/>
              </a:ln>
              <a:solidFill>
                <a:srgbClr val="FF0000"/>
              </a:solidFill>
              <a:effectLst/>
              <a:latin typeface="幼圆" panose="02010509060101010101" charset="-122"/>
              <a:ea typeface="幼圆" panose="02010509060101010101" charset="-122"/>
              <a:cs typeface="幼圆" panose="02010509060101010101" charset="-122"/>
              <a:sym typeface="+mn-ea"/>
            </a:endParaRPr>
          </a:p>
        </p:txBody>
      </p:sp>
      <p:grpSp>
        <p:nvGrpSpPr>
          <p:cNvPr id="2" name="组合 32"/>
          <p:cNvGrpSpPr/>
          <p:nvPr/>
        </p:nvGrpSpPr>
        <p:grpSpPr>
          <a:xfrm rot="15543654" flipV="1">
            <a:off x="221615" y="844550"/>
            <a:ext cx="1134745" cy="1178560"/>
            <a:chOff x="4020870" y="2194485"/>
            <a:chExt cx="1102258" cy="1432090"/>
          </a:xfrm>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6" name="TextBox 55"/>
          <p:cNvSpPr txBox="1"/>
          <p:nvPr/>
        </p:nvSpPr>
        <p:spPr>
          <a:xfrm>
            <a:off x="402590" y="1114425"/>
            <a:ext cx="473710" cy="645160"/>
          </a:xfrm>
          <a:prstGeom prst="rect">
            <a:avLst/>
          </a:prstGeom>
          <a:noFill/>
        </p:spPr>
        <p:txBody>
          <a:bodyPr wrap="square" rtlCol="0">
            <a:spAutoFit/>
          </a:bodyPr>
          <a:p>
            <a:r>
              <a:rPr lang="en-US" altLang="zh-CN" sz="3600" dirty="0" smtClean="0">
                <a:latin typeface="微软雅黑" panose="020B0503020204020204" pitchFamily="34" charset="-122"/>
                <a:ea typeface="微软雅黑" panose="020B0503020204020204" pitchFamily="34" charset="-122"/>
              </a:rPr>
              <a:t>2</a:t>
            </a:r>
            <a:endParaRPr lang="zh-CN" altLang="en-US" sz="36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290830" y="2287270"/>
            <a:ext cx="8684895" cy="4523105"/>
          </a:xfrm>
          <a:prstGeom prst="rect">
            <a:avLst/>
          </a:prstGeom>
          <a:noFill/>
        </p:spPr>
        <p:txBody>
          <a:bodyPr wrap="square" rtlCol="0" anchor="t">
            <a:spAutoFit/>
          </a:bodyPr>
          <a:p>
            <a:pPr marL="266700" indent="-266700" algn="l" eaLnBrk="0" hangingPunct="0">
              <a:spcAft>
                <a:spcPts val="0"/>
              </a:spcAft>
              <a:defRPr/>
            </a:pPr>
            <a:r>
              <a:rPr lang="en-US" altLang="zh-CN" sz="3200" b="1" dirty="0">
                <a:latin typeface="宋体" panose="02010600030101010101" pitchFamily="2" charset="-122"/>
                <a:ea typeface="宋体" panose="02010600030101010101" pitchFamily="2" charset="-122"/>
                <a:cs typeface="Times New Roman" panose="02020603050405020304" charset="0"/>
                <a:sym typeface="+mn-ea"/>
              </a:rPr>
              <a:t>1800</a:t>
            </a: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年，美国总统、联邦党人亚当斯要求政见</a:t>
            </a:r>
            <a:endParaRPr lang="zh-CN"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不同的内阁成员皮克林辞职，遭到皮克林拒绝</a:t>
            </a:r>
            <a:endParaRPr lang="zh-CN"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，于是亚当斯将其免职。皮克林因此成为美国</a:t>
            </a:r>
            <a:endParaRPr lang="zh-CN"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历史上第一位被总统免职的内阁成员。亚当斯</a:t>
            </a:r>
            <a:endParaRPr lang="zh-CN"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此举</a:t>
            </a:r>
            <a:endParaRPr lang="zh-CN"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en-US" altLang="zh-CN" sz="3200" b="1" dirty="0">
                <a:latin typeface="宋体" panose="02010600030101010101" pitchFamily="2" charset="-122"/>
                <a:ea typeface="宋体" panose="02010600030101010101" pitchFamily="2" charset="-122"/>
                <a:cs typeface="Times New Roman" panose="02020603050405020304" charset="0"/>
                <a:sym typeface="+mn-ea"/>
              </a:rPr>
              <a:t>  A</a:t>
            </a: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．加强了联邦政府的行政权力</a:t>
            </a:r>
            <a:r>
              <a:rPr lang="en-US" altLang="zh-CN" sz="3200" b="1" dirty="0">
                <a:latin typeface="宋体" panose="02010600030101010101" pitchFamily="2" charset="-122"/>
                <a:ea typeface="宋体" panose="02010600030101010101" pitchFamily="2" charset="-122"/>
                <a:cs typeface="Times New Roman" panose="02020603050405020304" charset="0"/>
                <a:sym typeface="+mn-ea"/>
              </a:rPr>
              <a:t>         </a:t>
            </a:r>
            <a:endParaRPr lang="en-US"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en-US" altLang="zh-CN" sz="3200" b="1" dirty="0">
                <a:latin typeface="宋体" panose="02010600030101010101" pitchFamily="2" charset="-122"/>
                <a:ea typeface="宋体" panose="02010600030101010101" pitchFamily="2" charset="-122"/>
                <a:cs typeface="Times New Roman" panose="02020603050405020304" charset="0"/>
                <a:sym typeface="+mn-ea"/>
              </a:rPr>
              <a:t>  B</a:t>
            </a: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．体现了总统与内阁之间权限不明</a:t>
            </a:r>
            <a:endParaRPr lang="zh-CN"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en-US" altLang="zh-CN" sz="3200" b="1" dirty="0">
                <a:latin typeface="宋体" panose="02010600030101010101" pitchFamily="2" charset="-122"/>
                <a:ea typeface="宋体" panose="02010600030101010101" pitchFamily="2" charset="-122"/>
                <a:cs typeface="Times New Roman" panose="02020603050405020304" charset="0"/>
                <a:sym typeface="+mn-ea"/>
              </a:rPr>
              <a:t>  C</a:t>
            </a: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．行使了宪法赋予总统的职权</a:t>
            </a:r>
            <a:r>
              <a:rPr lang="en-US" altLang="zh-CN" sz="3200" b="1" dirty="0">
                <a:latin typeface="宋体" panose="02010600030101010101" pitchFamily="2" charset="-122"/>
                <a:ea typeface="宋体" panose="02010600030101010101" pitchFamily="2" charset="-122"/>
                <a:cs typeface="Times New Roman" panose="02020603050405020304" charset="0"/>
                <a:sym typeface="+mn-ea"/>
              </a:rPr>
              <a:t>         </a:t>
            </a:r>
            <a:endParaRPr lang="en-US" altLang="zh-CN" sz="3200" b="1" dirty="0">
              <a:latin typeface="宋体" panose="02010600030101010101" pitchFamily="2" charset="-122"/>
              <a:ea typeface="宋体" panose="02010600030101010101" pitchFamily="2" charset="-122"/>
              <a:cs typeface="Times New Roman" panose="02020603050405020304" charset="0"/>
              <a:sym typeface="+mn-ea"/>
            </a:endParaRPr>
          </a:p>
          <a:p>
            <a:pPr marL="266700" indent="-266700" algn="l" eaLnBrk="0" hangingPunct="0">
              <a:spcAft>
                <a:spcPts val="0"/>
              </a:spcAft>
              <a:defRPr/>
            </a:pPr>
            <a:r>
              <a:rPr lang="en-US" altLang="zh-CN" sz="3200" b="1" dirty="0">
                <a:latin typeface="宋体" panose="02010600030101010101" pitchFamily="2" charset="-122"/>
                <a:ea typeface="宋体" panose="02010600030101010101" pitchFamily="2" charset="-122"/>
                <a:cs typeface="Times New Roman" panose="02020603050405020304" charset="0"/>
                <a:sym typeface="+mn-ea"/>
              </a:rPr>
              <a:t>  D</a:t>
            </a:r>
            <a:r>
              <a:rPr lang="zh-CN" altLang="zh-CN" sz="3200" b="1" dirty="0">
                <a:latin typeface="宋体" panose="02010600030101010101" pitchFamily="2" charset="-122"/>
                <a:ea typeface="宋体" panose="02010600030101010101" pitchFamily="2" charset="-122"/>
                <a:cs typeface="Times New Roman" panose="02020603050405020304" charset="0"/>
                <a:sym typeface="+mn-ea"/>
              </a:rPr>
              <a:t>．反映了联邦党与其他党派的斗争</a:t>
            </a:r>
            <a:endParaRPr lang="zh-CN" altLang="en-US" sz="3200" b="1"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2590" y="245745"/>
            <a:ext cx="8167370"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三、时空观念</a:t>
            </a:r>
            <a:r>
              <a:rPr lang="zh-CN" altLang="en-US" sz="2800" kern="0" dirty="0" smtClean="0">
                <a:solidFill>
                  <a:srgbClr val="002060"/>
                </a:solidFill>
                <a:sym typeface="+mn-ea"/>
              </a:rPr>
              <a:t>内涵的分解</a:t>
            </a:r>
            <a:r>
              <a:rPr lang="en-US" altLang="zh-CN" sz="2800" kern="0" dirty="0" smtClean="0">
                <a:solidFill>
                  <a:srgbClr val="002060"/>
                </a:solidFill>
                <a:sym typeface="+mn-ea"/>
              </a:rPr>
              <a:t>——</a:t>
            </a:r>
            <a:r>
              <a:rPr lang="zh-CN" altLang="en-US" sz="2400" kern="0" dirty="0" smtClean="0">
                <a:solidFill>
                  <a:srgbClr val="002060"/>
                </a:solidFill>
                <a:sym typeface="+mn-ea"/>
              </a:rPr>
              <a:t>以全国卷为例</a:t>
            </a:r>
            <a:endParaRPr lang="zh-CN" altLang="en-US" sz="2400" kern="0" dirty="0" smtClean="0">
              <a:solidFill>
                <a:srgbClr val="002060"/>
              </a:solidFill>
              <a:latin typeface="微软雅黑" panose="020B0503020204020204" pitchFamily="34" charset="-122"/>
              <a:ea typeface="微软雅黑" panose="020B0503020204020204" pitchFamily="34" charset="-122"/>
              <a:sym typeface="+mn-ea"/>
            </a:endParaRPr>
          </a:p>
        </p:txBody>
      </p:sp>
      <p:sp>
        <p:nvSpPr>
          <p:cNvPr id="32" name="椭圆 34"/>
          <p:cNvSpPr/>
          <p:nvPr/>
        </p:nvSpPr>
        <p:spPr>
          <a:xfrm rot="5012883">
            <a:off x="219075" y="890270"/>
            <a:ext cx="1120140" cy="127635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53" name="TextBox 52"/>
          <p:cNvSpPr txBox="1"/>
          <p:nvPr/>
        </p:nvSpPr>
        <p:spPr>
          <a:xfrm rot="1080000">
            <a:off x="411404" y="1194621"/>
            <a:ext cx="632012" cy="645160"/>
          </a:xfrm>
          <a:prstGeom prst="rect">
            <a:avLst/>
          </a:prstGeom>
          <a:noFill/>
        </p:spPr>
        <p:txBody>
          <a:bodyPr wrap="square" rtlCol="0">
            <a:spAutoFit/>
          </a:bodyPr>
          <a:p>
            <a:r>
              <a:rPr lang="en-US" altLang="zh-CN" sz="3600" b="1" dirty="0" smtClean="0">
                <a:solidFill>
                  <a:schemeClr val="bg1"/>
                </a:solidFill>
                <a:latin typeface="微软雅黑" panose="020B0503020204020204" pitchFamily="34" charset="-122"/>
                <a:ea typeface="微软雅黑" panose="020B0503020204020204" pitchFamily="34" charset="-122"/>
              </a:rPr>
              <a:t>3</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0" name="TextBox 7"/>
          <p:cNvSpPr>
            <a:spLocks noChangeArrowheads="1"/>
          </p:cNvSpPr>
          <p:nvPr/>
        </p:nvSpPr>
        <p:spPr bwMode="auto">
          <a:xfrm>
            <a:off x="1476375" y="1114425"/>
            <a:ext cx="7390130"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按照</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时间顺序和空间要素</a:t>
            </a:r>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建构</a:t>
            </a:r>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历史</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事件、人物、现象</a:t>
            </a:r>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之间</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的相互关联</a:t>
            </a:r>
            <a:endParaRPr lang="zh-CN" altLang="en-US" sz="2800" b="1" u="sng" dirty="0" smtClean="0">
              <a:ln>
                <a:noFill/>
              </a:ln>
              <a:solidFill>
                <a:schemeClr val="accent5"/>
              </a:solidFill>
              <a:effectLst/>
              <a:latin typeface="幼圆" panose="02010509060101010101" charset="-122"/>
              <a:ea typeface="幼圆" panose="02010509060101010101" charset="-122"/>
              <a:cs typeface="幼圆" panose="02010509060101010101" charset="-122"/>
              <a:sym typeface="+mn-ea"/>
            </a:endParaRPr>
          </a:p>
        </p:txBody>
      </p:sp>
      <p:sp>
        <p:nvSpPr>
          <p:cNvPr id="3" name="文本框 2"/>
          <p:cNvSpPr txBox="1"/>
          <p:nvPr/>
        </p:nvSpPr>
        <p:spPr>
          <a:xfrm>
            <a:off x="-100965" y="2360930"/>
            <a:ext cx="9173845" cy="3538220"/>
          </a:xfrm>
          <a:prstGeom prst="rect">
            <a:avLst/>
          </a:prstGeom>
          <a:noFill/>
        </p:spPr>
        <p:txBody>
          <a:bodyPr wrap="square" rtlCol="0" anchor="t">
            <a:spAutoFit/>
          </a:bodyPr>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周代青铜器上的铭文与商代相比，字数越来越多，</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语句也愈加格式化。这些铭文大都记述个人业绩，</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追颂祖先功德，希冀子孙保用。这表明西周时</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  A．创造了一种全新的文字体系	</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  B．形成了重视历史传承的风尚</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  C．宗法制度受到了严重的挑战	</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  D．青铜器的功用发生重大改变</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389965"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2590" y="245745"/>
            <a:ext cx="8167370"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三、时空观念</a:t>
            </a:r>
            <a:r>
              <a:rPr lang="zh-CN" altLang="en-US" sz="2800" kern="0" dirty="0" smtClean="0">
                <a:solidFill>
                  <a:srgbClr val="002060"/>
                </a:solidFill>
                <a:sym typeface="+mn-ea"/>
              </a:rPr>
              <a:t>内涵的分解</a:t>
            </a:r>
            <a:r>
              <a:rPr lang="en-US" altLang="zh-CN" sz="2800" kern="0" dirty="0" smtClean="0">
                <a:solidFill>
                  <a:srgbClr val="002060"/>
                </a:solidFill>
                <a:sym typeface="+mn-ea"/>
              </a:rPr>
              <a:t>——</a:t>
            </a:r>
            <a:r>
              <a:rPr lang="zh-CN" altLang="en-US" sz="2400" kern="0" dirty="0" smtClean="0">
                <a:solidFill>
                  <a:srgbClr val="002060"/>
                </a:solidFill>
                <a:sym typeface="+mn-ea"/>
              </a:rPr>
              <a:t>以全国卷为例</a:t>
            </a:r>
            <a:endParaRPr lang="zh-CN" altLang="en-US" sz="2400" kern="0" dirty="0" smtClean="0">
              <a:solidFill>
                <a:srgbClr val="002060"/>
              </a:solidFill>
              <a:latin typeface="微软雅黑" panose="020B0503020204020204" pitchFamily="34" charset="-122"/>
              <a:ea typeface="微软雅黑" panose="020B0503020204020204" pitchFamily="34" charset="-122"/>
              <a:sym typeface="+mn-ea"/>
            </a:endParaRPr>
          </a:p>
        </p:txBody>
      </p:sp>
      <p:sp>
        <p:nvSpPr>
          <p:cNvPr id="40" name="TextBox 7"/>
          <p:cNvSpPr>
            <a:spLocks noChangeArrowheads="1"/>
          </p:cNvSpPr>
          <p:nvPr/>
        </p:nvSpPr>
        <p:spPr bwMode="auto">
          <a:xfrm>
            <a:off x="1424305" y="997585"/>
            <a:ext cx="739013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在</a:t>
            </a:r>
            <a:r>
              <a:rPr lang="zh-CN" altLang="en-US" sz="2800" b="1" u="sng" smtClean="0">
                <a:ln>
                  <a:noFill/>
                </a:ln>
                <a:solidFill>
                  <a:schemeClr val="accent5"/>
                </a:solidFill>
                <a:effectLst/>
                <a:latin typeface="幼圆" panose="02010509060101010101" charset="-122"/>
                <a:ea typeface="幼圆" panose="02010509060101010101" charset="-122"/>
                <a:cs typeface="幼圆" panose="02010509060101010101" charset="-122"/>
                <a:sym typeface="+mn-ea"/>
              </a:rPr>
              <a:t>不同的时空框架下</a:t>
            </a:r>
            <a:r>
              <a:rPr lang="zh-CN" altLang="en-US" sz="2800" b="1" smtClean="0">
                <a:ln>
                  <a:noFill/>
                </a:ln>
                <a:solidFill>
                  <a:srgbClr val="FF0000"/>
                </a:solidFill>
                <a:effectLst/>
                <a:latin typeface="幼圆" panose="02010509060101010101" charset="-122"/>
                <a:ea typeface="幼圆" panose="02010509060101010101" charset="-122"/>
                <a:cs typeface="幼圆" panose="02010509060101010101" charset="-122"/>
                <a:sym typeface="+mn-ea"/>
              </a:rPr>
              <a:t>理解历史上的变化与延续、统一与多样、局部与整体，并据此对史事作出合理解释</a:t>
            </a:r>
            <a:endParaRPr lang="zh-CN" altLang="en-US" sz="2800" b="1" dirty="0" smtClean="0">
              <a:ln>
                <a:noFill/>
              </a:ln>
              <a:solidFill>
                <a:srgbClr val="FF0000"/>
              </a:solidFill>
              <a:effectLst/>
              <a:latin typeface="幼圆" panose="02010509060101010101" charset="-122"/>
              <a:ea typeface="幼圆" panose="02010509060101010101" charset="-122"/>
              <a:cs typeface="幼圆" panose="02010509060101010101" charset="-122"/>
              <a:sym typeface="+mn-ea"/>
            </a:endParaRPr>
          </a:p>
        </p:txBody>
      </p:sp>
      <p:grpSp>
        <p:nvGrpSpPr>
          <p:cNvPr id="2" name="组合 32"/>
          <p:cNvGrpSpPr/>
          <p:nvPr/>
        </p:nvGrpSpPr>
        <p:grpSpPr>
          <a:xfrm rot="15543654" flipV="1">
            <a:off x="221615" y="844550"/>
            <a:ext cx="1134745" cy="1178560"/>
            <a:chOff x="4020870" y="2194485"/>
            <a:chExt cx="1102258" cy="1432090"/>
          </a:xfrm>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6" name="TextBox 55"/>
          <p:cNvSpPr txBox="1"/>
          <p:nvPr/>
        </p:nvSpPr>
        <p:spPr>
          <a:xfrm>
            <a:off x="402590" y="1114425"/>
            <a:ext cx="473710" cy="645160"/>
          </a:xfrm>
          <a:prstGeom prst="rect">
            <a:avLst/>
          </a:prstGeom>
          <a:noFill/>
        </p:spPr>
        <p:txBody>
          <a:bodyPr wrap="square" rtlCol="0">
            <a:spAutoFit/>
          </a:bodyPr>
          <a:p>
            <a:r>
              <a:rPr lang="en-US" altLang="zh-CN" sz="3600" dirty="0" smtClean="0">
                <a:latin typeface="微软雅黑" panose="020B0503020204020204" pitchFamily="34" charset="-122"/>
                <a:ea typeface="微软雅黑" panose="020B0503020204020204" pitchFamily="34" charset="-122"/>
              </a:rPr>
              <a:t>4</a:t>
            </a:r>
            <a:endParaRPr lang="zh-CN" altLang="en-US" sz="36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82550" y="2694305"/>
            <a:ext cx="9027160" cy="4030980"/>
          </a:xfrm>
          <a:prstGeom prst="rect">
            <a:avLst/>
          </a:prstGeom>
          <a:noFill/>
        </p:spPr>
        <p:txBody>
          <a:bodyPr wrap="square" rtlCol="0" anchor="t">
            <a:spAutoFit/>
          </a:bodyPr>
          <a:p>
            <a:pPr marL="266700"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20</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世纪</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70</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年代至今，《赫鲁晓夫回忆录》多次出</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版，并被翻译成多种语言。因其内容的复杂性，</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不同年代版本的内容均有所不同。由此可知，此</a:t>
            </a:r>
            <a:endParaRPr lang="zh-CN" altLang="zh-CN" sz="3200" b="1" dirty="0">
              <a:latin typeface="Calibri" panose="020F0502020204030204" pitchFamily="34" charset="0"/>
              <a:ea typeface="宋体" panose="02010600030101010101" pitchFamily="2" charset="-122"/>
              <a:cs typeface="Times New Roman" panose="02020603050405020304" charset="0"/>
              <a:sym typeface="+mn-ea"/>
            </a:endParaRPr>
          </a:p>
          <a:p>
            <a:pPr marL="266700" indent="-266700" algn="just" eaLnBrk="0" hangingPunct="0">
              <a:spcAft>
                <a:spcPts val="0"/>
              </a:spcAft>
              <a:defRPr/>
            </a:pP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回忆录作为一种史料</a:t>
            </a:r>
            <a:endParaRPr lang="zh-CN" altLang="zh-CN" sz="3200" b="1" dirty="0">
              <a:latin typeface="Calibri" panose="020F0502020204030204" pitchFamily="34" charset="0"/>
              <a:ea typeface="宋体" panose="02010600030101010101" pitchFamily="2" charset="-122"/>
              <a:cs typeface="Times New Roman" panose="02020603050405020304" charset="0"/>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A</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．能够准确记述作者的事迹</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           </a:t>
            </a:r>
            <a:endParaRPr lang="en-US" altLang="zh-CN" sz="3200" b="1" dirty="0">
              <a:latin typeface="Calibri" panose="020F0502020204030204" pitchFamily="34" charset="0"/>
              <a:ea typeface="宋体" panose="02010600030101010101" pitchFamily="2" charset="-122"/>
              <a:cs typeface="Times New Roman" panose="02020603050405020304" charset="0"/>
              <a:sym typeface="+mn-ea"/>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B</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．比相关研究著作的可信度更高</a:t>
            </a:r>
            <a:endParaRPr lang="zh-CN" altLang="zh-CN" sz="3200" b="1" dirty="0">
              <a:latin typeface="Calibri" panose="020F0502020204030204" pitchFamily="34" charset="0"/>
              <a:ea typeface="宋体" panose="02010600030101010101" pitchFamily="2" charset="-122"/>
              <a:cs typeface="Times New Roman" panose="02020603050405020304" charset="0"/>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C</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．版本越新越接近历史真相</a:t>
            </a: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           </a:t>
            </a:r>
            <a:endParaRPr lang="en-US" altLang="zh-CN" sz="3200" b="1" dirty="0">
              <a:latin typeface="Calibri" panose="020F0502020204030204" pitchFamily="34" charset="0"/>
              <a:ea typeface="宋体" panose="02010600030101010101" pitchFamily="2" charset="-122"/>
              <a:cs typeface="Times New Roman" panose="02020603050405020304" charset="0"/>
              <a:sym typeface="+mn-ea"/>
            </a:endParaRPr>
          </a:p>
          <a:p>
            <a:pPr indent="266700" algn="just" eaLnBrk="0" hangingPunct="0">
              <a:spcAft>
                <a:spcPts val="0"/>
              </a:spcAft>
              <a:defRPr/>
            </a:pPr>
            <a:r>
              <a:rPr lang="en-US" altLang="zh-CN" sz="3200" b="1" dirty="0">
                <a:latin typeface="Calibri" panose="020F0502020204030204" pitchFamily="34" charset="0"/>
                <a:ea typeface="宋体" panose="02010600030101010101" pitchFamily="2" charset="-122"/>
                <a:cs typeface="Times New Roman" panose="02020603050405020304" charset="0"/>
                <a:sym typeface="+mn-ea"/>
              </a:rPr>
              <a:t>D</a:t>
            </a:r>
            <a:r>
              <a:rPr lang="zh-CN" altLang="zh-CN" sz="3200" b="1" dirty="0">
                <a:latin typeface="Calibri" panose="020F0502020204030204" pitchFamily="34" charset="0"/>
                <a:ea typeface="宋体" panose="02010600030101010101" pitchFamily="2" charset="-122"/>
                <a:cs typeface="Times New Roman" panose="02020603050405020304" charset="0"/>
                <a:sym typeface="+mn-ea"/>
              </a:rPr>
              <a:t>．反映出时代对历史叙述的影响</a:t>
            </a:r>
            <a:endParaRPr lang="zh-CN" altLang="en-US" sz="3200" b="1"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自定义 96">
      <a:dk1>
        <a:sysClr val="windowText" lastClr="000000"/>
      </a:dk1>
      <a:lt1>
        <a:sysClr val="window" lastClr="FFFFFF"/>
      </a:lt1>
      <a:dk2>
        <a:srgbClr val="1F497D"/>
      </a:dk2>
      <a:lt2>
        <a:srgbClr val="EEECE1"/>
      </a:lt2>
      <a:accent1>
        <a:srgbClr val="E94744"/>
      </a:accent1>
      <a:accent2>
        <a:srgbClr val="F36F00"/>
      </a:accent2>
      <a:accent3>
        <a:srgbClr val="009288"/>
      </a:accent3>
      <a:accent4>
        <a:srgbClr val="70AD47"/>
      </a:accent4>
      <a:accent5>
        <a:srgbClr val="0070C0"/>
      </a:accent5>
      <a:accent6>
        <a:srgbClr val="005364"/>
      </a:accent6>
      <a:hlink>
        <a:srgbClr val="FF0066"/>
      </a:hlink>
      <a:folHlink>
        <a:srgbClr val="0070C0"/>
      </a:folHlink>
    </a:clrScheme>
    <a:fontScheme name="自定义 3">
      <a:majorFont>
        <a:latin typeface="Impact"/>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DF00"/>
        </a:solidFill>
        <a:ln w="31750">
          <a:solidFill>
            <a:srgbClr val="F0DF00"/>
          </a:solid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4597</Words>
  <Application>WPS 演示</Application>
  <PresentationFormat>全屏显示(4:3)</PresentationFormat>
  <Paragraphs>269</Paragraphs>
  <Slides>29</Slides>
  <Notes>55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29</vt:i4>
      </vt:variant>
    </vt:vector>
  </HeadingPairs>
  <TitlesOfParts>
    <vt:vector size="50" baseType="lpstr">
      <vt:lpstr>Arial</vt:lpstr>
      <vt:lpstr>宋体</vt:lpstr>
      <vt:lpstr>Wingdings</vt:lpstr>
      <vt:lpstr>微软雅黑</vt:lpstr>
      <vt:lpstr>Agency FB</vt:lpstr>
      <vt:lpstr>Franklin Gothic Book</vt:lpstr>
      <vt:lpstr>方正舒体</vt:lpstr>
      <vt:lpstr>造字工房劲黑（非商用）常规体</vt:lpstr>
      <vt:lpstr>楷体</vt:lpstr>
      <vt:lpstr>幼圆</vt:lpstr>
      <vt:lpstr>Times New Roman</vt:lpstr>
      <vt:lpstr>Calibri</vt:lpstr>
      <vt:lpstr>Arial Unicode MS</vt:lpstr>
      <vt:lpstr>Impact</vt:lpstr>
      <vt:lpstr>楷体_GB2312</vt:lpstr>
      <vt:lpstr>华文隶书</vt:lpstr>
      <vt:lpstr>黑体</vt:lpstr>
      <vt:lpstr>Calibri</vt:lpstr>
      <vt:lpstr>方正姚体</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TH8154</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信息化教学设计</dc:title>
  <dc:creator>tanghua</dc:creator>
  <dc:subject>微立体设计</dc:subject>
  <cp:lastModifiedBy>QHTF</cp:lastModifiedBy>
  <cp:revision>420</cp:revision>
  <dcterms:created xsi:type="dcterms:W3CDTF">2014-08-23T03:40:00Z</dcterms:created>
  <dcterms:modified xsi:type="dcterms:W3CDTF">2018-04-19T00:37:15Z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